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555" r:id="rId2"/>
    <p:sldId id="549" r:id="rId3"/>
    <p:sldId id="550" r:id="rId4"/>
    <p:sldId id="553" r:id="rId5"/>
    <p:sldId id="556" r:id="rId6"/>
    <p:sldId id="560" r:id="rId7"/>
    <p:sldId id="559" r:id="rId8"/>
    <p:sldId id="561" r:id="rId9"/>
    <p:sldId id="571" r:id="rId10"/>
    <p:sldId id="572" r:id="rId11"/>
    <p:sldId id="573" r:id="rId12"/>
    <p:sldId id="752" r:id="rId13"/>
    <p:sldId id="771" r:id="rId14"/>
    <p:sldId id="596" r:id="rId15"/>
    <p:sldId id="590" r:id="rId16"/>
    <p:sldId id="591" r:id="rId17"/>
    <p:sldId id="592" r:id="rId18"/>
    <p:sldId id="593" r:id="rId19"/>
    <p:sldId id="770" r:id="rId20"/>
    <p:sldId id="595" r:id="rId21"/>
    <p:sldId id="597" r:id="rId22"/>
    <p:sldId id="598" r:id="rId23"/>
    <p:sldId id="579" r:id="rId24"/>
    <p:sldId id="575" r:id="rId25"/>
    <p:sldId id="578" r:id="rId26"/>
    <p:sldId id="576" r:id="rId27"/>
    <p:sldId id="580" r:id="rId28"/>
    <p:sldId id="581" r:id="rId29"/>
    <p:sldId id="582" r:id="rId30"/>
    <p:sldId id="584" r:id="rId31"/>
    <p:sldId id="583" r:id="rId32"/>
    <p:sldId id="514" r:id="rId33"/>
    <p:sldId id="515" r:id="rId34"/>
    <p:sldId id="516" r:id="rId35"/>
    <p:sldId id="517" r:id="rId36"/>
    <p:sldId id="518" r:id="rId37"/>
    <p:sldId id="519" r:id="rId38"/>
    <p:sldId id="557" r:id="rId39"/>
    <p:sldId id="753" r:id="rId40"/>
    <p:sldId id="749" r:id="rId41"/>
    <p:sldId id="754" r:id="rId42"/>
  </p:sldIdLst>
  <p:sldSz cx="9144000" cy="6858000" type="screen4x3"/>
  <p:notesSz cx="6808788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02"/>
    <a:srgbClr val="FF3300"/>
    <a:srgbClr val="FF294B"/>
    <a:srgbClr val="00FF00"/>
    <a:srgbClr val="09E92E"/>
    <a:srgbClr val="4482AC"/>
    <a:srgbClr val="3B84B5"/>
    <a:srgbClr val="CF3A2F"/>
    <a:srgbClr val="BC454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625"/>
    <p:restoredTop sz="94704"/>
  </p:normalViewPr>
  <p:slideViewPr>
    <p:cSldViewPr>
      <p:cViewPr varScale="1">
        <p:scale>
          <a:sx n="187" d="100"/>
          <a:sy n="187" d="100"/>
        </p:scale>
        <p:origin x="1168" y="200"/>
      </p:cViewPr>
      <p:guideLst>
        <p:guide orient="horz" pos="2160"/>
        <p:guide pos="324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6" d="100"/>
        <a:sy n="56" d="100"/>
      </p:scale>
      <p:origin x="0" y="-3960"/>
    </p:cViewPr>
  </p:sorterViewPr>
  <p:notesViewPr>
    <p:cSldViewPr>
      <p:cViewPr varScale="1">
        <p:scale>
          <a:sx n="58" d="100"/>
          <a:sy n="58" d="100"/>
        </p:scale>
        <p:origin x="267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handoutMaster" Target="handoutMasters/handout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notesMaster" Target="notesMasters/notesMaster1.xml" /><Relationship Id="rId48" Type="http://schemas.openxmlformats.org/officeDocument/2006/relationships/tableStyles" Target="tableStyle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E036F-308D-4965-8B84-04D961C11623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6A417-12AA-4F91-A994-A79AEDFCA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502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E9CE8FD-B3A3-45FC-AEDD-4E2CCC7CEBA3}" type="datetimeFigureOut">
              <a:rPr lang="en-US"/>
              <a:pPr>
                <a:defRPr/>
              </a:pPr>
              <a:t>2/24/2025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6712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511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2A373BB-D9FF-4B2D-8540-F524528573E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588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757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131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56038" y="9440863"/>
            <a:ext cx="2951162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3504BCD-C2F6-43BE-B792-4FF71F9F91D4}" type="slidenum">
              <a:rPr lang="en-GB" sz="1200">
                <a:latin typeface="+mn-lt"/>
              </a:rPr>
              <a:pPr algn="r">
                <a:defRPr/>
              </a:pPr>
              <a:t>31</a:t>
            </a:fld>
            <a:endParaRPr lang="en-GB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920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A373BB-D9FF-4B2D-8540-F524528573E5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706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405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81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6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DINPro-Regular" panose="02000503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DINPro-Regular" panose="02000503030000020004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179CF-0A6B-46E6-A175-75E657E5926C}" type="datetime1">
              <a:rPr lang="en-US" smtClean="0"/>
              <a:pPr>
                <a:defRPr/>
              </a:pPr>
              <a:t>2/24/2025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A33E6-B570-46C6-B79C-7FED385CED8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0CDFD-4C32-46C6-B7DC-8B71E8497ED3}" type="datetime1">
              <a:rPr lang="en-US" smtClean="0"/>
              <a:pPr>
                <a:defRPr/>
              </a:pPr>
              <a:t>2/24/2025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49B39-D59B-4D1C-9EC9-EB830AF7E45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72C7-4A2A-4E74-B61F-AE32FF4E5513}" type="datetime1">
              <a:rPr lang="en-US" smtClean="0"/>
              <a:pPr>
                <a:defRPr/>
              </a:pPr>
              <a:t>2/24/2025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6D254-DCF9-4642-82C3-17AED4A641E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INPro-Regular" panose="0200050303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DINPro-Regular" panose="02000503030000020004" pitchFamily="50" charset="0"/>
              </a:defRPr>
            </a:lvl1pPr>
            <a:lvl2pPr>
              <a:defRPr>
                <a:latin typeface="DINPro-Regular" panose="02000503030000020004" pitchFamily="50" charset="0"/>
              </a:defRPr>
            </a:lvl2pPr>
            <a:lvl3pPr>
              <a:defRPr>
                <a:latin typeface="DINPro-Regular" panose="02000503030000020004" pitchFamily="50" charset="0"/>
              </a:defRPr>
            </a:lvl3pPr>
            <a:lvl4pPr>
              <a:defRPr>
                <a:latin typeface="DINPro-Regular" panose="02000503030000020004" pitchFamily="50" charset="0"/>
              </a:defRPr>
            </a:lvl4pPr>
            <a:lvl5pPr>
              <a:defRPr>
                <a:latin typeface="DINPro-Regular" panose="0200050303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F8CD1-76AD-4770-869D-B1082325E0E7}" type="datetime1">
              <a:rPr lang="en-US" smtClean="0"/>
              <a:pPr>
                <a:defRPr/>
              </a:pPr>
              <a:t>2/24/2025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CF2B7-9DFF-4881-A0E3-D3CF14E6CCD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6A738-EDC8-4B6C-9C41-80BE21096669}" type="datetime1">
              <a:rPr lang="en-US" smtClean="0"/>
              <a:pPr>
                <a:defRPr/>
              </a:pPr>
              <a:t>2/24/2025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25E65-54F4-45CC-92A6-7A4AC951FF7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FCA35-C3CE-4F44-BC9A-23D308DE0D92}" type="datetime1">
              <a:rPr lang="en-US" smtClean="0"/>
              <a:pPr>
                <a:defRPr/>
              </a:pPr>
              <a:t>2/24/2025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FC511-7825-4D86-8A38-5F1F8E7306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7D4B4-05A4-4CFB-8AE7-92FA8E435B43}" type="datetime1">
              <a:rPr lang="en-US" smtClean="0"/>
              <a:pPr>
                <a:defRPr/>
              </a:pPr>
              <a:t>2/24/2025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04AF0-E08A-4DE2-915B-5C5667F5792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66B3A-4455-44E9-8E87-BDFEA669EF04}" type="datetime1">
              <a:rPr lang="en-US" smtClean="0"/>
              <a:pPr>
                <a:defRPr/>
              </a:pPr>
              <a:t>2/24/2025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0B1F3-509B-4D4A-8389-FFEB4B44CE6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D85EB-C018-427E-943F-6A2F9F27D417}" type="datetime1">
              <a:rPr lang="en-US" smtClean="0"/>
              <a:pPr>
                <a:defRPr/>
              </a:pPr>
              <a:t>2/24/2025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36FA3-C256-4BDD-9938-7C7F2DC3F4E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02863-9336-4EF7-8BCF-3BE06C922688}" type="datetime1">
              <a:rPr lang="en-US" smtClean="0"/>
              <a:pPr>
                <a:defRPr/>
              </a:pPr>
              <a:t>2/24/2025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2B798-0F65-489B-8D9C-2A1EE3AAB74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FB386-F559-40C6-90E4-18B6B35F6F6D}" type="datetime1">
              <a:rPr lang="en-US" smtClean="0"/>
              <a:pPr>
                <a:defRPr/>
              </a:pPr>
              <a:t>2/24/2025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7B10B-F0DC-47A1-9439-71DF8881C0C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CE8B8D-70D2-4246-90ED-582ED469F6C2}" type="datetime1">
              <a:rPr lang="en-US" smtClean="0"/>
              <a:pPr>
                <a:defRPr/>
              </a:pPr>
              <a:t>2/24/2025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314F42-EC76-4946-96E8-DFDE7E887E6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 /><Relationship Id="rId3" Type="http://schemas.openxmlformats.org/officeDocument/2006/relationships/image" Target="../media/image21.png" /><Relationship Id="rId7" Type="http://schemas.openxmlformats.org/officeDocument/2006/relationships/image" Target="../media/image25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4.jpeg" /><Relationship Id="rId11" Type="http://schemas.openxmlformats.org/officeDocument/2006/relationships/image" Target="../media/image29.tiff" /><Relationship Id="rId5" Type="http://schemas.openxmlformats.org/officeDocument/2006/relationships/image" Target="../media/image23.emf" /><Relationship Id="rId10" Type="http://schemas.openxmlformats.org/officeDocument/2006/relationships/image" Target="../media/image28.tiff" /><Relationship Id="rId4" Type="http://schemas.openxmlformats.org/officeDocument/2006/relationships/image" Target="../media/image22.jpeg" /><Relationship Id="rId9" Type="http://schemas.openxmlformats.org/officeDocument/2006/relationships/image" Target="../media/image27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.jp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 /><Relationship Id="rId3" Type="http://schemas.openxmlformats.org/officeDocument/2006/relationships/image" Target="../media/image31.tiff" /><Relationship Id="rId7" Type="http://schemas.openxmlformats.org/officeDocument/2006/relationships/image" Target="../media/image35.tiff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4.tiff" /><Relationship Id="rId5" Type="http://schemas.openxmlformats.org/officeDocument/2006/relationships/image" Target="../media/image33.png" /><Relationship Id="rId4" Type="http://schemas.openxmlformats.org/officeDocument/2006/relationships/image" Target="../media/image32.tiff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8.jpeg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40.tiff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3.png" /><Relationship Id="rId4" Type="http://schemas.openxmlformats.org/officeDocument/2006/relationships/image" Target="../media/image42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image" Target="../media/image45.emf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7.tiff" /><Relationship Id="rId4" Type="http://schemas.openxmlformats.org/officeDocument/2006/relationships/image" Target="../media/image3.png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9.tiff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1.tiff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52.emf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3.jpeg" 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 /><Relationship Id="rId3" Type="http://schemas.openxmlformats.org/officeDocument/2006/relationships/image" Target="../media/image54.jpeg" /><Relationship Id="rId7" Type="http://schemas.openxmlformats.org/officeDocument/2006/relationships/image" Target="../media/image58.emf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7.emf" /><Relationship Id="rId11" Type="http://schemas.openxmlformats.org/officeDocument/2006/relationships/image" Target="../media/image60.tiff" /><Relationship Id="rId5" Type="http://schemas.openxmlformats.org/officeDocument/2006/relationships/image" Target="../media/image56.emf" /><Relationship Id="rId10" Type="http://schemas.openxmlformats.org/officeDocument/2006/relationships/image" Target="../media/image11.png" /><Relationship Id="rId4" Type="http://schemas.openxmlformats.org/officeDocument/2006/relationships/image" Target="../media/image55.emf" /><Relationship Id="rId9" Type="http://schemas.openxmlformats.org/officeDocument/2006/relationships/image" Target="../media/image10.jpe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3.png" /><Relationship Id="rId4" Type="http://schemas.openxmlformats.org/officeDocument/2006/relationships/image" Target="../media/image62.png" 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 /><Relationship Id="rId3" Type="http://schemas.openxmlformats.org/officeDocument/2006/relationships/image" Target="../media/image31.tiff" /><Relationship Id="rId7" Type="http://schemas.openxmlformats.org/officeDocument/2006/relationships/image" Target="../media/image35.tiff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4.tiff" /><Relationship Id="rId5" Type="http://schemas.openxmlformats.org/officeDocument/2006/relationships/image" Target="../media/image33.png" /><Relationship Id="rId4" Type="http://schemas.openxmlformats.org/officeDocument/2006/relationships/image" Target="../media/image32.tiff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7.tiff" /><Relationship Id="rId5" Type="http://schemas.openxmlformats.org/officeDocument/2006/relationships/image" Target="../media/image66.tiff" /><Relationship Id="rId4" Type="http://schemas.openxmlformats.org/officeDocument/2006/relationships/image" Target="../media/image65.tiff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 /><Relationship Id="rId2" Type="http://schemas.openxmlformats.org/officeDocument/2006/relationships/image" Target="../media/image70.pn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 /><Relationship Id="rId2" Type="http://schemas.openxmlformats.org/officeDocument/2006/relationships/image" Target="../media/image72.pn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 /><Relationship Id="rId1" Type="http://schemas.openxmlformats.org/officeDocument/2006/relationships/slideLayout" Target="../slideLayouts/slideLayout7.xml" 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 /><Relationship Id="rId3" Type="http://schemas.openxmlformats.org/officeDocument/2006/relationships/image" Target="../media/image21.png" /><Relationship Id="rId7" Type="http://schemas.openxmlformats.org/officeDocument/2006/relationships/image" Target="../media/image78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7.jpeg" /><Relationship Id="rId5" Type="http://schemas.openxmlformats.org/officeDocument/2006/relationships/image" Target="../media/image76.jpeg" /><Relationship Id="rId4" Type="http://schemas.openxmlformats.org/officeDocument/2006/relationships/image" Target="../media/image75.emf" /><Relationship Id="rId9" Type="http://schemas.openxmlformats.org/officeDocument/2006/relationships/image" Target="../media/image80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8.jpeg" /><Relationship Id="rId4" Type="http://schemas.openxmlformats.org/officeDocument/2006/relationships/image" Target="../media/image7.jpeg" 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 /><Relationship Id="rId3" Type="http://schemas.openxmlformats.org/officeDocument/2006/relationships/image" Target="../media/image21.png" /><Relationship Id="rId7" Type="http://schemas.openxmlformats.org/officeDocument/2006/relationships/image" Target="../media/image84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83.jpeg" /><Relationship Id="rId11" Type="http://schemas.openxmlformats.org/officeDocument/2006/relationships/image" Target="../media/image80.png" /><Relationship Id="rId5" Type="http://schemas.openxmlformats.org/officeDocument/2006/relationships/image" Target="../media/image82.jpeg" /><Relationship Id="rId10" Type="http://schemas.openxmlformats.org/officeDocument/2006/relationships/image" Target="../media/image79.png" /><Relationship Id="rId4" Type="http://schemas.openxmlformats.org/officeDocument/2006/relationships/image" Target="../media/image81.emf" /><Relationship Id="rId9" Type="http://schemas.openxmlformats.org/officeDocument/2006/relationships/image" Target="../media/image86.jpeg" 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 /><Relationship Id="rId3" Type="http://schemas.openxmlformats.org/officeDocument/2006/relationships/image" Target="../media/image21.png" /><Relationship Id="rId7" Type="http://schemas.openxmlformats.org/officeDocument/2006/relationships/image" Target="../media/image90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89.jpeg" /><Relationship Id="rId5" Type="http://schemas.openxmlformats.org/officeDocument/2006/relationships/image" Target="../media/image88.tiff" /><Relationship Id="rId10" Type="http://schemas.openxmlformats.org/officeDocument/2006/relationships/image" Target="../media/image80.png" /><Relationship Id="rId4" Type="http://schemas.openxmlformats.org/officeDocument/2006/relationships/image" Target="../media/image87.emf" /><Relationship Id="rId9" Type="http://schemas.openxmlformats.org/officeDocument/2006/relationships/image" Target="../media/image79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7" Type="http://schemas.openxmlformats.org/officeDocument/2006/relationships/image" Target="../media/image12.tif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png" /><Relationship Id="rId5" Type="http://schemas.openxmlformats.org/officeDocument/2006/relationships/image" Target="../media/image10.jpeg" /><Relationship Id="rId4" Type="http://schemas.microsoft.com/office/2007/relationships/hdphoto" Target="../media/hdphoto1.wdp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8.png" /><Relationship Id="rId5" Type="http://schemas.openxmlformats.org/officeDocument/2006/relationships/image" Target="../media/image17.emf" /><Relationship Id="rId4" Type="http://schemas.openxmlformats.org/officeDocument/2006/relationships/image" Target="../media/image16.emf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3" y="188640"/>
            <a:ext cx="9001000" cy="54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Was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ist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der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Unterschied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zwischen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smartzell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® und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reBOOOST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®? </a:t>
            </a:r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8895"/>
            <a:ext cx="3384376" cy="586576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779912" y="1124744"/>
            <a:ext cx="5812686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640"/>
              </a:lnSpc>
            </a:pPr>
            <a:r>
              <a:rPr lang="en-GB" sz="3200" b="1" dirty="0" err="1">
                <a:solidFill>
                  <a:srgbClr val="CF3A2F"/>
                </a:solidFill>
                <a:latin typeface="DIN Pro"/>
                <a:cs typeface="DIN Pro"/>
              </a:rPr>
              <a:t>Akute</a:t>
            </a:r>
            <a:r>
              <a:rPr lang="en-GB" sz="3200" b="1" dirty="0">
                <a:solidFill>
                  <a:srgbClr val="CF3A2F"/>
                </a:solidFill>
                <a:latin typeface="DIN Pro"/>
                <a:cs typeface="DIN Pro"/>
              </a:rPr>
              <a:t> </a:t>
            </a:r>
            <a:r>
              <a:rPr lang="en-GB" sz="3200" b="1" dirty="0" err="1">
                <a:solidFill>
                  <a:srgbClr val="CF3A2F"/>
                </a:solidFill>
                <a:latin typeface="DIN Pro"/>
                <a:cs typeface="DIN Pro"/>
              </a:rPr>
              <a:t>Bedürfnisse</a:t>
            </a:r>
            <a:r>
              <a:rPr lang="en-GB" sz="3200" b="1" dirty="0">
                <a:solidFill>
                  <a:srgbClr val="CF3A2F"/>
                </a:solidFill>
                <a:latin typeface="DIN Pro"/>
                <a:cs typeface="DIN Pro"/>
              </a:rPr>
              <a:t>: </a:t>
            </a:r>
          </a:p>
          <a:p>
            <a:pPr>
              <a:lnSpc>
                <a:spcPts val="2640"/>
              </a:lnSpc>
            </a:pPr>
            <a:endParaRPr lang="en-GB" sz="2400" b="1" dirty="0">
              <a:solidFill>
                <a:srgbClr val="CF3A2F"/>
              </a:solidFill>
              <a:latin typeface="DIN Pro"/>
              <a:cs typeface="DIN Pro"/>
            </a:endParaRPr>
          </a:p>
          <a:p>
            <a:pPr>
              <a:lnSpc>
                <a:spcPts val="2640"/>
              </a:lnSpc>
            </a:pPr>
            <a:r>
              <a:rPr lang="en-GB" sz="2400" b="1" dirty="0" err="1">
                <a:solidFill>
                  <a:srgbClr val="CF3A2F"/>
                </a:solidFill>
                <a:latin typeface="DIN Pro"/>
                <a:cs typeface="DIN Pro"/>
              </a:rPr>
              <a:t>Knorpel</a:t>
            </a:r>
            <a:r>
              <a:rPr lang="en-GB" sz="2400" b="1" dirty="0">
                <a:solidFill>
                  <a:srgbClr val="CF3A2F"/>
                </a:solidFill>
                <a:latin typeface="DIN Pro"/>
                <a:cs typeface="DIN Pro"/>
              </a:rPr>
              <a:t> - </a:t>
            </a:r>
            <a:r>
              <a:rPr lang="en-GB" sz="2400" b="1" dirty="0" err="1">
                <a:solidFill>
                  <a:srgbClr val="CF3A2F"/>
                </a:solidFill>
                <a:latin typeface="DIN Pro"/>
                <a:cs typeface="DIN Pro"/>
              </a:rPr>
              <a:t>Arthrose</a:t>
            </a:r>
            <a:r>
              <a:rPr lang="en-GB" sz="2400" b="1" dirty="0">
                <a:solidFill>
                  <a:srgbClr val="CF3A2F"/>
                </a:solidFill>
                <a:latin typeface="DIN Pro"/>
                <a:cs typeface="DIN Pro"/>
              </a:rPr>
              <a:t>, </a:t>
            </a:r>
          </a:p>
          <a:p>
            <a:pPr>
              <a:lnSpc>
                <a:spcPts val="2640"/>
              </a:lnSpc>
            </a:pPr>
            <a:r>
              <a:rPr lang="en-GB" sz="2400" b="1" dirty="0" err="1">
                <a:solidFill>
                  <a:srgbClr val="CF3A2F"/>
                </a:solidFill>
                <a:latin typeface="DIN Pro"/>
                <a:cs typeface="DIN Pro"/>
              </a:rPr>
              <a:t>Osteoporose</a:t>
            </a:r>
            <a:r>
              <a:rPr lang="en-GB" sz="2400" b="1" dirty="0">
                <a:solidFill>
                  <a:srgbClr val="CF3A2F"/>
                </a:solidFill>
                <a:latin typeface="DIN Pro"/>
                <a:cs typeface="DIN Pro"/>
              </a:rPr>
              <a:t> = </a:t>
            </a:r>
            <a:r>
              <a:rPr lang="en-GB" sz="2400" b="1" dirty="0" err="1">
                <a:solidFill>
                  <a:srgbClr val="CF3A2F"/>
                </a:solidFill>
                <a:latin typeface="DIN Pro"/>
                <a:cs typeface="DIN Pro"/>
              </a:rPr>
              <a:t>Knochenmineralisierung</a:t>
            </a:r>
            <a:r>
              <a:rPr lang="en-GB" sz="2400" b="1" dirty="0">
                <a:solidFill>
                  <a:srgbClr val="CF3A2F"/>
                </a:solidFill>
                <a:latin typeface="DIN Pro"/>
                <a:cs typeface="DIN Pro"/>
              </a:rPr>
              <a:t> </a:t>
            </a:r>
            <a:r>
              <a:rPr lang="en-GB" sz="2400" b="1" dirty="0" err="1">
                <a:solidFill>
                  <a:srgbClr val="CF3A2F"/>
                </a:solidFill>
                <a:latin typeface="DIN Pro"/>
                <a:cs typeface="DIN Pro"/>
              </a:rPr>
              <a:t>Bindegewebsschwäche</a:t>
            </a:r>
            <a:r>
              <a:rPr lang="en-GB" sz="2400" b="1" dirty="0">
                <a:solidFill>
                  <a:srgbClr val="CF3A2F"/>
                </a:solidFill>
                <a:latin typeface="DIN Pro"/>
                <a:cs typeface="DIN Pro"/>
              </a:rPr>
              <a:t> – </a:t>
            </a:r>
            <a:r>
              <a:rPr lang="en-GB" sz="2400" b="1" dirty="0">
                <a:solidFill>
                  <a:srgbClr val="FF0000"/>
                </a:solidFill>
                <a:latin typeface="DIN Pro"/>
                <a:cs typeface="DIN Pro"/>
              </a:rPr>
              <a:t>Cellulitis</a:t>
            </a:r>
          </a:p>
          <a:p>
            <a:pPr>
              <a:lnSpc>
                <a:spcPts val="2640"/>
              </a:lnSpc>
            </a:pPr>
            <a:endParaRPr lang="en-GB" sz="2400" b="1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640"/>
              </a:lnSpc>
            </a:pPr>
            <a:endParaRPr lang="en-GB" sz="2400" b="1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640"/>
              </a:lnSpc>
            </a:pPr>
            <a:r>
              <a:rPr lang="en-GB" sz="3200" b="1" dirty="0" err="1">
                <a:solidFill>
                  <a:schemeClr val="tx2">
                    <a:lumMod val="75000"/>
                  </a:schemeClr>
                </a:solidFill>
                <a:latin typeface="DIN Pro"/>
                <a:cs typeface="DIN Pro"/>
              </a:rPr>
              <a:t>Leistungs</a:t>
            </a:r>
            <a:r>
              <a:rPr lang="en-GB" sz="3200" b="1" dirty="0">
                <a:solidFill>
                  <a:schemeClr val="tx2">
                    <a:lumMod val="75000"/>
                  </a:schemeClr>
                </a:solidFill>
                <a:latin typeface="DIN Pro"/>
                <a:cs typeface="DIN Pro"/>
              </a:rPr>
              <a:t>-/</a:t>
            </a:r>
            <a:r>
              <a:rPr lang="en-GB" sz="3200" b="1" dirty="0" err="1">
                <a:solidFill>
                  <a:schemeClr val="tx2">
                    <a:lumMod val="75000"/>
                  </a:schemeClr>
                </a:solidFill>
                <a:latin typeface="DIN Pro"/>
                <a:cs typeface="DIN Pro"/>
              </a:rPr>
              <a:t>Sportbereich</a:t>
            </a:r>
            <a:r>
              <a:rPr lang="en-GB" sz="3200" b="1" dirty="0">
                <a:solidFill>
                  <a:schemeClr val="tx2">
                    <a:lumMod val="75000"/>
                  </a:schemeClr>
                </a:solidFill>
                <a:latin typeface="DIN Pro"/>
                <a:cs typeface="DIN Pro"/>
              </a:rPr>
              <a:t>: </a:t>
            </a:r>
            <a:r>
              <a:rPr lang="en-GB" sz="3200" b="1" dirty="0" err="1">
                <a:solidFill>
                  <a:schemeClr val="tx2">
                    <a:lumMod val="75000"/>
                  </a:schemeClr>
                </a:solidFill>
                <a:latin typeface="DIN Pro"/>
                <a:cs typeface="DIN Pro"/>
              </a:rPr>
              <a:t>smartBOOOST</a:t>
            </a:r>
            <a:r>
              <a:rPr lang="en-GB" sz="3200" b="1" dirty="0">
                <a:solidFill>
                  <a:schemeClr val="tx2">
                    <a:lumMod val="75000"/>
                  </a:schemeClr>
                </a:solidFill>
                <a:latin typeface="DIN Pro"/>
                <a:cs typeface="DIN Pro"/>
              </a:rPr>
              <a:t>®</a:t>
            </a:r>
          </a:p>
          <a:p>
            <a:pPr>
              <a:lnSpc>
                <a:spcPts val="2640"/>
              </a:lnSpc>
            </a:pPr>
            <a:endParaRPr lang="en-GB" sz="2400" b="1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640"/>
              </a:lnSpc>
            </a:pPr>
            <a:endParaRPr lang="en-GB" sz="2400" b="1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640"/>
              </a:lnSpc>
            </a:pP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Prophylaktische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Prävention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:</a:t>
            </a:r>
          </a:p>
          <a:p>
            <a:pPr>
              <a:lnSpc>
                <a:spcPts val="2640"/>
              </a:lnSpc>
            </a:pP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Gelenkknorpel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Knochenbau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Sehnen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+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Bindegewebe</a:t>
            </a:r>
            <a:endParaRPr lang="en-GB" sz="2400" b="1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640"/>
              </a:lnSpc>
            </a:pPr>
            <a:endParaRPr lang="en-GB" sz="2400" b="1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640"/>
              </a:lnSpc>
            </a:pP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Energie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und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Muskelspeicher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Befüllung</a:t>
            </a:r>
            <a:endParaRPr lang="en-GB" sz="2400" b="1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640"/>
              </a:lnSpc>
            </a:pP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Immunsystem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Kräftigung</a:t>
            </a:r>
            <a:endParaRPr lang="en-GB" sz="2400" b="1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640"/>
              </a:lnSpc>
            </a:pPr>
            <a:endParaRPr lang="en-GB" sz="2400" b="1" dirty="0">
              <a:solidFill>
                <a:schemeClr val="tx2"/>
              </a:solidFill>
              <a:latin typeface="DIN Pro"/>
              <a:cs typeface="DIN Pro"/>
            </a:endParaRPr>
          </a:p>
        </p:txBody>
      </p:sp>
      <p:pic>
        <p:nvPicPr>
          <p:cNvPr id="8" name="Grafik 7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CD080F5C-4D92-0588-7EB3-ADAAF64F2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46" y="4365104"/>
            <a:ext cx="3073524" cy="13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84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56691"/>
            <a:ext cx="4270474" cy="5445224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457528" y="404664"/>
            <a:ext cx="4608512" cy="363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Instant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Getränk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: 1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Messlöffel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(10 Gramm) </a:t>
            </a:r>
          </a:p>
          <a:p>
            <a:pPr>
              <a:lnSpc>
                <a:spcPts val="3500"/>
              </a:lnSpc>
            </a:pP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auflösen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in Wasser,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Orangensaft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Apfelsaft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Jogurt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...</a:t>
            </a:r>
          </a:p>
          <a:p>
            <a:pPr>
              <a:lnSpc>
                <a:spcPts val="35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300g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Packung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ausreichend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für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30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Tage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900g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Packung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ausreichend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für 90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Tage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</p:txBody>
      </p:sp>
    </p:spTree>
    <p:extLst>
      <p:ext uri="{BB962C8B-B14F-4D97-AF65-F5344CB8AC3E}">
        <p14:creationId xmlns:p14="http://schemas.microsoft.com/office/powerpoint/2010/main" val="667929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235827" y="116632"/>
            <a:ext cx="4896544" cy="67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Inhaltsstoffe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pro 10g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Tages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Dosis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u.a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.:</a:t>
            </a:r>
          </a:p>
          <a:p>
            <a:pPr>
              <a:lnSpc>
                <a:spcPts val="20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0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 500 mg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Glucosamin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0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  250 mg Chondroitin</a:t>
            </a:r>
          </a:p>
          <a:p>
            <a:pPr>
              <a:lnSpc>
                <a:spcPts val="20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1000 mg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Kalziumzitrat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0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  500 mg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Magnesiumzitrat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0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   170 µg 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Luteine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0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   275 mg Lycopene</a:t>
            </a:r>
          </a:p>
          <a:p>
            <a:pPr>
              <a:lnSpc>
                <a:spcPts val="20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   102 mg Omega 3</a:t>
            </a:r>
          </a:p>
          <a:p>
            <a:pPr>
              <a:lnSpc>
                <a:spcPts val="20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     30 mg Omega 6</a:t>
            </a:r>
          </a:p>
          <a:p>
            <a:pPr>
              <a:lnSpc>
                <a:spcPts val="20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000"/>
              </a:lnSpc>
            </a:pP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Alle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proteinogenen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Aminosäuren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: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Glycin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Alanin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Valin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Leucin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Isoleucin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Prolin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(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Iminosäure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),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Methionin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Phenylalanin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Tyrosin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Tryptophan,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Serin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Threonin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Asparagin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Glutamin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Cystein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Lysin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Arginin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Histidin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Aspartat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Glutamat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0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000"/>
              </a:lnSpc>
            </a:pP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Antioxidantien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: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Zitronensäure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0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0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BCAA (Branched-Chain Amino Acids):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Valin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Leucin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und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Isoleucin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0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000"/>
              </a:lnSpc>
            </a:pP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Keine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Süßstoffe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Keine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Fruktose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Keine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künstlichen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Aromen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oder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Geschmackstoffe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0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GMO Frei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0" y="764704"/>
            <a:ext cx="4181743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36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lumMod val="85000"/>
                </a:schemeClr>
              </a:gs>
              <a:gs pos="4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 descr="NUT_PENTA_NEUTR_2_LH_150526.png">
            <a:extLst>
              <a:ext uri="{FF2B5EF4-FFF2-40B4-BE49-F238E27FC236}">
                <a16:creationId xmlns:a16="http://schemas.microsoft.com/office/drawing/2014/main" id="{5344AA43-C537-E348-A4FD-2D009A5284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088" y="5454689"/>
            <a:ext cx="431454" cy="431454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52854F1-093A-4243-BFED-D24DCA515D0B}"/>
              </a:ext>
            </a:extLst>
          </p:cNvPr>
          <p:cNvGrpSpPr/>
          <p:nvPr/>
        </p:nvGrpSpPr>
        <p:grpSpPr>
          <a:xfrm>
            <a:off x="211459" y="1033486"/>
            <a:ext cx="8741979" cy="4421204"/>
            <a:chOff x="294290" y="481530"/>
            <a:chExt cx="11655972" cy="5894939"/>
          </a:xfrm>
        </p:grpSpPr>
        <p:pic>
          <p:nvPicPr>
            <p:cNvPr id="9" name="Picture 2" descr="Solgar® No. 7 Vegetable Capsules">
              <a:extLst>
                <a:ext uri="{FF2B5EF4-FFF2-40B4-BE49-F238E27FC236}">
                  <a16:creationId xmlns:a16="http://schemas.microsoft.com/office/drawing/2014/main" id="{BCC54727-8267-1C47-9CB1-17CD892C2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2281" y="516008"/>
              <a:ext cx="1154073" cy="1733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581A80F-5CB9-0948-B558-F69A774D8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290" y="481530"/>
              <a:ext cx="11655972" cy="5894939"/>
            </a:xfrm>
            <a:prstGeom prst="rect">
              <a:avLst/>
            </a:prstGeom>
          </p:spPr>
        </p:pic>
        <p:pic>
          <p:nvPicPr>
            <p:cNvPr id="11" name="Picture 9" descr="CH Alpha Plus Trink-Kollagen, Trinkampullen Produktbild">
              <a:extLst>
                <a:ext uri="{FF2B5EF4-FFF2-40B4-BE49-F238E27FC236}">
                  <a16:creationId xmlns:a16="http://schemas.microsoft.com/office/drawing/2014/main" id="{91ECB36A-E264-2A49-BF17-8CB3287426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794314" y="819806"/>
              <a:ext cx="1103396" cy="961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7" descr="https://images-na.ssl-images-amazon.com/images/I/81kwD3aTYBL._SL1500_.jpg">
              <a:extLst>
                <a:ext uri="{FF2B5EF4-FFF2-40B4-BE49-F238E27FC236}">
                  <a16:creationId xmlns:a16="http://schemas.microsoft.com/office/drawing/2014/main" id="{0CE41520-29CB-0C45-8005-D23AC76B82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11652" y="637188"/>
              <a:ext cx="889878" cy="1326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Xtra-Cal ">
              <a:extLst>
                <a:ext uri="{FF2B5EF4-FFF2-40B4-BE49-F238E27FC236}">
                  <a16:creationId xmlns:a16="http://schemas.microsoft.com/office/drawing/2014/main" id="{D15A6D37-2412-474B-971C-0B4A476815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02339" y="637188"/>
              <a:ext cx="750459" cy="1347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s://www.osteobiflex.com/-/media/osteobiflexus/products/triple-strength-plus-turmeric/67930_f_750.jpg">
              <a:extLst>
                <a:ext uri="{FF2B5EF4-FFF2-40B4-BE49-F238E27FC236}">
                  <a16:creationId xmlns:a16="http://schemas.microsoft.com/office/drawing/2014/main" id="{C4359DFE-4053-1548-BB33-5FAE7BE66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628" y="535808"/>
              <a:ext cx="1044927" cy="1449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0819AB8-6EE1-7C40-8D2E-14F7545C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0862" y="871880"/>
              <a:ext cx="1093736" cy="909623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47AAAF2C-DA96-7540-A2F2-64B76989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3422" y="592040"/>
              <a:ext cx="1195654" cy="1394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122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lumMod val="85000"/>
                </a:schemeClr>
              </a:gs>
              <a:gs pos="4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 descr="NUT_PENTA_NEUTR_2_LH_150526.png">
            <a:extLst>
              <a:ext uri="{FF2B5EF4-FFF2-40B4-BE49-F238E27FC236}">
                <a16:creationId xmlns:a16="http://schemas.microsoft.com/office/drawing/2014/main" id="{5344AA43-C537-E348-A4FD-2D009A5284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088" y="5454689"/>
            <a:ext cx="431454" cy="431454"/>
          </a:xfrm>
          <a:prstGeom prst="rect">
            <a:avLst/>
          </a:prstGeom>
        </p:spPr>
      </p:pic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454C1720-5169-C5E8-A252-0E14D6A1E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023" y="3078425"/>
            <a:ext cx="5511954" cy="237626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8205E4D-6C4B-05DF-374B-F64C36DECA1F}"/>
              </a:ext>
            </a:extLst>
          </p:cNvPr>
          <p:cNvSpPr txBox="1"/>
          <p:nvPr/>
        </p:nvSpPr>
        <p:spPr>
          <a:xfrm>
            <a:off x="2123728" y="1721589"/>
            <a:ext cx="572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Performance / Sports Range:</a:t>
            </a:r>
            <a:r>
              <a:rPr lang="en-US" sz="2400" dirty="0">
                <a:solidFill>
                  <a:srgbClr val="002060"/>
                </a:solidFill>
              </a:rPr>
              <a:t>		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67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41" y="1124744"/>
            <a:ext cx="2220273" cy="3211995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85" y="1193529"/>
            <a:ext cx="2387600" cy="25400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408" y="5092528"/>
            <a:ext cx="2236782" cy="1675811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936" y="5092528"/>
            <a:ext cx="1967880" cy="1675811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692" y="1917853"/>
            <a:ext cx="1356615" cy="2034923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060" y="4989876"/>
            <a:ext cx="1817085" cy="1809874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718" y="4204764"/>
            <a:ext cx="1504425" cy="18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02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3" descr="NUT_PENTA_NEUTR_2_LH_1505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3" name="Rechteck 2"/>
          <p:cNvSpPr/>
          <p:nvPr/>
        </p:nvSpPr>
        <p:spPr>
          <a:xfrm>
            <a:off x="611560" y="686198"/>
            <a:ext cx="8712968" cy="548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5000"/>
              </a:lnSpc>
              <a:spcAft>
                <a:spcPts val="1800"/>
              </a:spcAft>
            </a:pP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Die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Inhaltsstoffe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unseres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smartBOOOST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® </a:t>
            </a:r>
            <a:r>
              <a:rPr lang="en-GB" b="1" dirty="0">
                <a:solidFill>
                  <a:srgbClr val="FF0000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activator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Produktes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bewirken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nachweislich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Eine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signifikante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Steigerung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des Plasma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Nitrat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Niveaus</a:t>
            </a: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Reduzierung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der Serum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Laktat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Produktion</a:t>
            </a:r>
            <a:endParaRPr lang="en-GB" b="1" dirty="0">
              <a:solidFill>
                <a:schemeClr val="accent1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Steigerung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der VO</a:t>
            </a:r>
            <a:r>
              <a:rPr lang="en-GB" b="1" baseline="-25000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max </a:t>
            </a: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Steigerung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Leistungs-Ökonomie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r-IN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länger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in der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aeroben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Zone”</a:t>
            </a: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Aktivierung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des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Zellstoffwechsels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Knorpel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-,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Knochen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-, und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Bindegewebszellen</a:t>
            </a:r>
            <a:endParaRPr lang="en-GB" dirty="0">
              <a:solidFill>
                <a:schemeClr val="accent1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Einfache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Einnahme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 1 Portion = 25 Gramm / Tag </a:t>
            </a:r>
            <a:r>
              <a:rPr lang="mr-IN" b="1" dirty="0">
                <a:solidFill>
                  <a:schemeClr val="tx2">
                    <a:lumMod val="60000"/>
                    <a:lumOff val="4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mind. 60 </a:t>
            </a:r>
            <a:r>
              <a:rPr lang="en-GB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Minuten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vor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GB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Anstrengung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Sicher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für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LangZeit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Applikation</a:t>
            </a:r>
            <a:endParaRPr lang="en-GB" b="1" dirty="0">
              <a:solidFill>
                <a:schemeClr val="tx2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GB" sz="2000" b="1" i="1" dirty="0">
              <a:solidFill>
                <a:schemeClr val="tx2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1562">
              <a:lnSpc>
                <a:spcPct val="105000"/>
              </a:lnSpc>
              <a:spcAft>
                <a:spcPts val="800"/>
              </a:spcAft>
            </a:pPr>
            <a:r>
              <a:rPr lang="en-GB" sz="2000" b="1" i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Sie</a:t>
            </a:r>
            <a:r>
              <a:rPr lang="en-GB" sz="2000" b="1" i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können</a:t>
            </a:r>
            <a:r>
              <a:rPr lang="en-GB" sz="2000" b="1" i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Ihre</a:t>
            </a:r>
            <a:r>
              <a:rPr lang="en-GB" sz="2000" b="1" i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maximale</a:t>
            </a:r>
            <a:r>
              <a:rPr lang="en-GB" sz="2000" b="1" i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Leistung</a:t>
            </a:r>
            <a:r>
              <a:rPr lang="en-GB" sz="2000" b="1" i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abrufen</a:t>
            </a:r>
            <a:r>
              <a:rPr lang="en-GB" sz="2000" b="1" i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Wissenschaftliche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Dokumentation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siehe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seperates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Blatt</a:t>
            </a:r>
            <a:endParaRPr lang="en-GB" sz="1600" dirty="0"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22B745C-DF68-84C0-206D-5B6B09121CF0}"/>
              </a:ext>
            </a:extLst>
          </p:cNvPr>
          <p:cNvGrpSpPr/>
          <p:nvPr/>
        </p:nvGrpSpPr>
        <p:grpSpPr>
          <a:xfrm>
            <a:off x="0" y="1484784"/>
            <a:ext cx="1691680" cy="3506388"/>
            <a:chOff x="792724" y="2168961"/>
            <a:chExt cx="1325558" cy="2838669"/>
          </a:xfrm>
        </p:grpSpPr>
        <p:pic>
          <p:nvPicPr>
            <p:cNvPr id="7" name="Picture 9" descr="Picture 9">
              <a:extLst>
                <a:ext uri="{FF2B5EF4-FFF2-40B4-BE49-F238E27FC236}">
                  <a16:creationId xmlns:a16="http://schemas.microsoft.com/office/drawing/2014/main" id="{C26B2FDD-6D47-4AA2-AF58-8CBEE3C26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2724" y="2168961"/>
              <a:ext cx="1325558" cy="2838669"/>
            </a:xfrm>
            <a:prstGeom prst="rect">
              <a:avLst/>
            </a:prstGeom>
            <a:ln w="12700">
              <a:miter lim="400000"/>
            </a:ln>
            <a:effectLst>
              <a:outerShdw blurRad="76200" dir="13500000" rotWithShape="0">
                <a:srgbClr val="000000">
                  <a:alpha val="20000"/>
                </a:srgbClr>
              </a:outerShdw>
              <a:reflection stA="52000" endPos="40000" dir="5400000" sy="-100000" algn="bl" rotWithShape="0"/>
            </a:effectLst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8B0EA5D-3998-0A76-3E75-80E20B4F5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040" y="3068960"/>
              <a:ext cx="1216947" cy="1584176"/>
            </a:xfrm>
            <a:prstGeom prst="rect">
              <a:avLst/>
            </a:prstGeom>
          </p:spPr>
        </p:pic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94128153-CC18-C851-7633-DEADD41F3635}"/>
              </a:ext>
            </a:extLst>
          </p:cNvPr>
          <p:cNvSpPr/>
          <p:nvPr/>
        </p:nvSpPr>
        <p:spPr>
          <a:xfrm>
            <a:off x="107504" y="6352143"/>
            <a:ext cx="857929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Einfache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Anwendung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 1 Portion = 25g / Tag </a:t>
            </a:r>
            <a:r>
              <a:rPr lang="mr-IN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mind. 60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Minuten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vor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Anstrengung</a:t>
            </a:r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73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539552" y="535166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Hintergrund: </a:t>
            </a:r>
          </a:p>
          <a:p>
            <a:endParaRPr lang="de-DE" dirty="0"/>
          </a:p>
          <a:p>
            <a:r>
              <a:rPr lang="de-DE" dirty="0"/>
              <a:t>Nitrit Oxid (NO) ist eine der wichtigsten Signal Moleküle die im Körper produziert werden. Eine kontinuierliche Produktion von NO ist essentiell für ein gesundes Herz-Kreislauf-System. </a:t>
            </a:r>
          </a:p>
          <a:p>
            <a:endParaRPr lang="de-DE" dirty="0"/>
          </a:p>
          <a:p>
            <a:r>
              <a:rPr lang="de-DE" dirty="0"/>
              <a:t>Nach Gabe von </a:t>
            </a:r>
            <a:r>
              <a:rPr lang="de-DE" dirty="0" err="1"/>
              <a:t>oxyBOOOST</a:t>
            </a:r>
            <a:r>
              <a:rPr lang="de-DE" dirty="0"/>
              <a:t>®, sind die gemessenen NO</a:t>
            </a:r>
            <a:r>
              <a:rPr lang="de-DE" baseline="-25000" dirty="0"/>
              <a:t>3</a:t>
            </a:r>
            <a:r>
              <a:rPr lang="de-DE" dirty="0"/>
              <a:t> Werte im Plasma und im Speichel signifikant (P &lt; 0.001) höher als in der Placebo Gruppe.</a:t>
            </a:r>
          </a:p>
          <a:p>
            <a:endParaRPr lang="de-DE" dirty="0"/>
          </a:p>
          <a:p>
            <a:r>
              <a:rPr lang="de-DE" dirty="0"/>
              <a:t>Die NO</a:t>
            </a:r>
            <a:r>
              <a:rPr lang="de-DE" baseline="-25000" dirty="0"/>
              <a:t>2</a:t>
            </a:r>
            <a:r>
              <a:rPr lang="de-DE" dirty="0"/>
              <a:t> Werte im Plasma sind in der Testgruppe im Vergleich zu der Placebo Gruppe leicht erhöht (P &lt; 0.05), wohingegen</a:t>
            </a:r>
          </a:p>
          <a:p>
            <a:endParaRPr lang="de-DE" dirty="0"/>
          </a:p>
          <a:p>
            <a:r>
              <a:rPr lang="de-DE" dirty="0"/>
              <a:t>die NO</a:t>
            </a:r>
            <a:r>
              <a:rPr lang="de-DE" baseline="-25000" dirty="0"/>
              <a:t>2</a:t>
            </a:r>
            <a:r>
              <a:rPr lang="de-DE" dirty="0"/>
              <a:t> Konzentration im Speichel in der Echt-Produkt Gruppe signifikant höher (P &lt; 0.001) wie in der Placebo Gruppe ist.</a:t>
            </a:r>
          </a:p>
          <a:p>
            <a:endParaRPr lang="de-DE" dirty="0"/>
          </a:p>
          <a:p>
            <a:r>
              <a:rPr lang="de-DE" dirty="0"/>
              <a:t>Die Ergebnisse zeigen, dass eine Dosis </a:t>
            </a:r>
            <a:r>
              <a:rPr lang="de-DE" dirty="0" err="1"/>
              <a:t>oxyBOOOST</a:t>
            </a:r>
            <a:r>
              <a:rPr lang="de-DE" dirty="0"/>
              <a:t>® in der Lage ist, die NO</a:t>
            </a:r>
            <a:r>
              <a:rPr lang="de-DE" baseline="-25000" dirty="0"/>
              <a:t>3</a:t>
            </a:r>
            <a:r>
              <a:rPr lang="de-DE" dirty="0"/>
              <a:t> und NO</a:t>
            </a:r>
            <a:r>
              <a:rPr lang="de-DE" baseline="-25000" dirty="0"/>
              <a:t>2</a:t>
            </a:r>
            <a:r>
              <a:rPr lang="de-DE" dirty="0"/>
              <a:t> Niveaus im Körper für mind. 8 Stunden zu erhöhen.</a:t>
            </a:r>
          </a:p>
          <a:p>
            <a:endParaRPr lang="de-DE" dirty="0"/>
          </a:p>
          <a:p>
            <a:r>
              <a:rPr lang="de-DE" dirty="0"/>
              <a:t>Die erhöhten NO</a:t>
            </a:r>
            <a:r>
              <a:rPr lang="de-DE" baseline="-25000" dirty="0"/>
              <a:t>3</a:t>
            </a:r>
            <a:r>
              <a:rPr lang="de-DE" dirty="0"/>
              <a:t> und NO</a:t>
            </a:r>
            <a:r>
              <a:rPr lang="de-DE" baseline="-25000" dirty="0"/>
              <a:t>2</a:t>
            </a:r>
            <a:r>
              <a:rPr lang="de-DE" dirty="0"/>
              <a:t> Niveaus können helfen, dass ambitionierte Sportler und Hochleistungsathleten Ihre beste Leistung abrufen können.</a:t>
            </a:r>
          </a:p>
        </p:txBody>
      </p:sp>
    </p:spTree>
    <p:extLst>
      <p:ext uri="{BB962C8B-B14F-4D97-AF65-F5344CB8AC3E}">
        <p14:creationId xmlns:p14="http://schemas.microsoft.com/office/powerpoint/2010/main" val="888130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3" descr="NUT_PENTA_NEUTR_2_LH_1505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07504" y="1138999"/>
            <a:ext cx="8913266" cy="5171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Stickoxid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(NO)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ein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wesentlicher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Bestandteil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für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verschiedene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Körperfunktionen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 Es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wird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Körper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aus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L-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Arginin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Gegenwart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von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Sauerstoff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dem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Enzym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Stickoxidsynthasen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(NOS)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hergestellt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Documentation i.e.: </a:t>
            </a:r>
            <a:endParaRPr lang="en-GB" dirty="0"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100" dirty="0"/>
              <a:t>See separate chart</a:t>
            </a:r>
            <a:endParaRPr lang="en-GB" sz="12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96761" y="229372"/>
            <a:ext cx="4150495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1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Nitric oxide - Pathways</a:t>
            </a:r>
            <a:endParaRPr lang="de-DE" sz="3100" dirty="0">
              <a:latin typeface="DINPro-Regular" panose="02000503030000020004" pitchFamily="50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997" y="2491307"/>
            <a:ext cx="7092280" cy="30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56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3" descr="NUT_PENTA_NEUTR_2_LH_1505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15382" y="1196752"/>
            <a:ext cx="8913266" cy="852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Akute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Toxizitätsstudie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(OECD 423)</a:t>
            </a: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chemeClr val="accent1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Sicher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bei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2000 mg/kg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bei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Ratten</a:t>
            </a:r>
            <a:endParaRPr lang="en-GB" b="1" dirty="0">
              <a:solidFill>
                <a:schemeClr val="accent1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LD50, MTD und MLD &gt; 2000 mg/kg</a:t>
            </a: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chemeClr val="accent1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28-tägige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Studie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zur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subakuten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Toxizität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bei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wiederholter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Gabe (OECD407)</a:t>
            </a: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chemeClr val="accent1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Sicher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bei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1000 mg/kg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täglich</a:t>
            </a:r>
            <a:endParaRPr lang="en-GB" b="1" dirty="0">
              <a:solidFill>
                <a:schemeClr val="accent1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Keine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Sterblichkeit</a:t>
            </a:r>
            <a:endParaRPr lang="en-GB" b="1" dirty="0">
              <a:solidFill>
                <a:schemeClr val="accent1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Keine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signifikante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Änderung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biochemischen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hämatologischen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Parameter</a:t>
            </a: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Der No-Observed-Adverse-Effect-Level (NOAEL)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bei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Ratten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beträgt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1000 mg/kg</a:t>
            </a: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Documentation i.e.: </a:t>
            </a:r>
            <a:endParaRPr lang="en-GB" dirty="0"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100" dirty="0"/>
              <a:t>See separate chart</a:t>
            </a:r>
            <a:endParaRPr lang="en-GB" sz="12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81902" y="229372"/>
            <a:ext cx="5980227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1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Toxicity Studies of </a:t>
            </a:r>
            <a:r>
              <a:rPr lang="en-US" sz="31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oxyBOOOST</a:t>
            </a:r>
            <a:r>
              <a:rPr lang="en-US" sz="31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endParaRPr lang="de-DE" sz="3100" dirty="0">
              <a:latin typeface="DINPro-Regular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953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585E8700-FD1B-794C-9D58-753FD63BC0FC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gradFill>
            <a:gsLst>
              <a:gs pos="40000">
                <a:srgbClr val="FFFFFF"/>
              </a:gs>
              <a:gs pos="83000">
                <a:srgbClr val="D9D9D9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437377" y="5622936"/>
            <a:ext cx="249425" cy="276999"/>
          </a:xfrm>
        </p:spPr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4332D6B-9E66-1949-BE4F-5F7B9E99F0CA}"/>
              </a:ext>
            </a:extLst>
          </p:cNvPr>
          <p:cNvGrpSpPr/>
          <p:nvPr/>
        </p:nvGrpSpPr>
        <p:grpSpPr>
          <a:xfrm>
            <a:off x="2210305" y="1009097"/>
            <a:ext cx="6046059" cy="4176976"/>
            <a:chOff x="2210304" y="151847"/>
            <a:chExt cx="6046059" cy="4176976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0305" y="151847"/>
              <a:ext cx="6046058" cy="4176976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4E19BB5A-5832-6740-A2D7-7D5654CEBF1E}"/>
                </a:ext>
              </a:extLst>
            </p:cNvPr>
            <p:cNvSpPr/>
            <p:nvPr/>
          </p:nvSpPr>
          <p:spPr>
            <a:xfrm>
              <a:off x="2210304" y="3022862"/>
              <a:ext cx="2139273" cy="369330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chemeClr val="bg1">
                  <a:alpha val="35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6567DA3-78F4-504E-94D5-113B3C406A91}"/>
              </a:ext>
            </a:extLst>
          </p:cNvPr>
          <p:cNvGrpSpPr/>
          <p:nvPr/>
        </p:nvGrpSpPr>
        <p:grpSpPr>
          <a:xfrm>
            <a:off x="104265" y="1966831"/>
            <a:ext cx="1973462" cy="3290364"/>
            <a:chOff x="792724" y="2168961"/>
            <a:chExt cx="1325558" cy="2838669"/>
          </a:xfrm>
        </p:grpSpPr>
        <p:pic>
          <p:nvPicPr>
            <p:cNvPr id="11" name="Picture 9" descr="Picture 9">
              <a:extLst>
                <a:ext uri="{FF2B5EF4-FFF2-40B4-BE49-F238E27FC236}">
                  <a16:creationId xmlns:a16="http://schemas.microsoft.com/office/drawing/2014/main" id="{8C00EE07-19AB-B04C-867B-69D127D8C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2724" y="2168961"/>
              <a:ext cx="1325558" cy="2838669"/>
            </a:xfrm>
            <a:prstGeom prst="rect">
              <a:avLst/>
            </a:prstGeom>
            <a:ln w="12700">
              <a:miter lim="400000"/>
            </a:ln>
            <a:effectLst>
              <a:outerShdw blurRad="76200" dir="13500000" rotWithShape="0">
                <a:srgbClr val="000000">
                  <a:alpha val="20000"/>
                </a:srgbClr>
              </a:outerShdw>
              <a:reflection stA="52000" endPos="40000" dir="5400000" sy="-100000" algn="bl" rotWithShape="0"/>
            </a:effectLst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341B2CE-CDC0-B447-A90C-4534A2C81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040" y="3068960"/>
              <a:ext cx="1216947" cy="1584176"/>
            </a:xfrm>
            <a:prstGeom prst="rect">
              <a:avLst/>
            </a:prstGeom>
          </p:spPr>
        </p:pic>
      </p:grpSp>
      <p:pic>
        <p:nvPicPr>
          <p:cNvPr id="14" name="Bild 3" descr="NUT_PENTA_NEUTR_2_LH_150526.png">
            <a:extLst>
              <a:ext uri="{FF2B5EF4-FFF2-40B4-BE49-F238E27FC236}">
                <a16:creationId xmlns:a16="http://schemas.microsoft.com/office/drawing/2014/main" id="{8B4C971C-7E84-D14F-B6F7-1EEB4E7565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384" y="5251318"/>
            <a:ext cx="627617" cy="62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85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3" descr="NUT_PENTA_NEUTR_2_LH_15052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4" name="Rechteck 3"/>
          <p:cNvSpPr/>
          <p:nvPr/>
        </p:nvSpPr>
        <p:spPr>
          <a:xfrm>
            <a:off x="107504" y="2492896"/>
            <a:ext cx="8856984" cy="1988237"/>
          </a:xfrm>
          <a:prstGeom prst="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</p:spPr>
        <p:txBody>
          <a:bodyPr wrap="square" anchor="ctr">
            <a:spAutoFit/>
          </a:bodyPr>
          <a:lstStyle/>
          <a:p>
            <a:pPr defTabSz="62706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tabLst>
                <a:tab pos="1878013" algn="l"/>
                <a:tab pos="2241550" algn="l"/>
              </a:tabLst>
            </a:pPr>
            <a:r>
              <a:rPr lang="en-GB" sz="2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Knorpelzellen</a:t>
            </a:r>
            <a:r>
              <a:rPr lang="en-GB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	 </a:t>
            </a:r>
            <a:r>
              <a:rPr lang="en-GB" sz="24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 </a:t>
            </a:r>
            <a:r>
              <a:rPr lang="en-GB" sz="20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bekämpft</a:t>
            </a:r>
            <a:r>
              <a:rPr lang="en-GB" sz="20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20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beugt</a:t>
            </a:r>
            <a:r>
              <a:rPr lang="en-GB" sz="20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Arthrose</a:t>
            </a:r>
            <a:r>
              <a:rPr lang="en-GB" sz="20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</a:t>
            </a:r>
            <a:endParaRPr lang="en-GB" sz="2400" b="1" dirty="0">
              <a:solidFill>
                <a:srgbClr val="44546A"/>
              </a:solidFill>
              <a:latin typeface="DINPro-Regular" panose="02000503030000020004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2706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tabLst>
                <a:tab pos="1878013" algn="l"/>
                <a:tab pos="2241550" algn="l"/>
              </a:tabLst>
            </a:pPr>
            <a:r>
              <a:rPr lang="en-GB" sz="2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Knochenzellen</a:t>
            </a:r>
            <a:r>
              <a:rPr lang="en-GB" sz="24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	  	-&gt;  </a:t>
            </a:r>
            <a:r>
              <a:rPr lang="en-GB" sz="20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bekämpft</a:t>
            </a:r>
            <a:r>
              <a:rPr lang="en-GB" sz="20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20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beugt</a:t>
            </a:r>
            <a:r>
              <a:rPr lang="en-GB" sz="20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Osteoporose</a:t>
            </a:r>
            <a:r>
              <a:rPr lang="en-GB" sz="20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</a:t>
            </a:r>
            <a:endParaRPr lang="en-GB" sz="1600" b="1" dirty="0">
              <a:solidFill>
                <a:schemeClr val="accent6"/>
              </a:solidFill>
              <a:latin typeface="DINPro-Regular" panose="02000503030000020004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2706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878013" algn="l"/>
                <a:tab pos="2241550" algn="l"/>
              </a:tabLst>
            </a:pPr>
            <a:r>
              <a:rPr lang="en-GB" sz="2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Bindegewebszellen</a:t>
            </a:r>
            <a:r>
              <a:rPr lang="en-GB" sz="24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-&gt;  </a:t>
            </a:r>
            <a:r>
              <a:rPr lang="en-GB" sz="20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bekämpft</a:t>
            </a:r>
            <a:r>
              <a:rPr lang="en-GB" sz="20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20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beugt</a:t>
            </a:r>
            <a:r>
              <a:rPr lang="en-GB" sz="20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Bindegewebsschwäche</a:t>
            </a:r>
            <a:r>
              <a:rPr lang="en-GB" sz="20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</a:t>
            </a:r>
            <a:endParaRPr lang="en-GB" sz="1600" b="1" dirty="0">
              <a:solidFill>
                <a:schemeClr val="accent6"/>
              </a:solidFill>
              <a:latin typeface="DINPro-Regular" panose="02000503030000020004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b="1" dirty="0">
              <a:solidFill>
                <a:srgbClr val="44546A"/>
              </a:solidFill>
              <a:latin typeface="DINPro-Regular" panose="0200050303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7504" y="332656"/>
            <a:ext cx="9001000" cy="142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Unsere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einzigartigen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Produkte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stimulieren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in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natürlicher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Weise (via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Ernährungs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-</a:t>
            </a:r>
            <a:r>
              <a:rPr lang="en-GB" sz="2400" b="1" dirty="0">
                <a:solidFill>
                  <a:schemeClr val="accent6"/>
                </a:solidFill>
                <a:latin typeface="DIN Pro"/>
                <a:cs typeface="DIN Pro"/>
              </a:rPr>
              <a:t> </a:t>
            </a:r>
            <a:r>
              <a:rPr lang="en-GB" sz="2400" b="1" dirty="0" err="1">
                <a:solidFill>
                  <a:srgbClr val="4F81BD"/>
                </a:solidFill>
                <a:latin typeface="DIN Pro"/>
                <a:cs typeface="DIN Pro"/>
              </a:rPr>
              <a:t>nutrio</a:t>
            </a:r>
            <a:r>
              <a:rPr lang="en-GB" sz="2400" b="1" dirty="0">
                <a:solidFill>
                  <a:srgbClr val="4F81BD"/>
                </a:solidFill>
                <a:latin typeface="DIN Pro"/>
                <a:cs typeface="DIN Pro"/>
              </a:rPr>
              <a:t>-</a:t>
            </a:r>
            <a:r>
              <a:rPr lang="en-GB" sz="2400" b="1" dirty="0">
                <a:solidFill>
                  <a:schemeClr val="accent6"/>
                </a:solidFill>
                <a:latin typeface="DIN Pro"/>
                <a:cs typeface="DIN Pro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Komponenten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), den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Stoffwechsel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der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relevantesten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Körperzellen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: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82181" y="5756278"/>
            <a:ext cx="90311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Wissenschaftlich</a:t>
            </a:r>
            <a:r>
              <a:rPr lang="en-GB" sz="24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und </a:t>
            </a:r>
            <a:r>
              <a:rPr lang="en-GB" sz="24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Klinisch</a:t>
            </a:r>
            <a:r>
              <a:rPr lang="en-GB" sz="24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dokumentiert</a:t>
            </a:r>
            <a:r>
              <a:rPr lang="en-GB" sz="24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</a:t>
            </a:r>
          </a:p>
          <a:p>
            <a:pPr algn="ctr"/>
            <a:r>
              <a:rPr lang="en-GB" sz="2400" b="1" dirty="0">
                <a:solidFill>
                  <a:schemeClr val="tx2"/>
                </a:solidFill>
                <a:latin typeface="DINPro-Regular" panose="02000503030000020004" pitchFamily="50" charset="0"/>
              </a:rPr>
              <a:t>und </a:t>
            </a:r>
            <a:r>
              <a:rPr lang="en-GB" sz="24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patentrechtlich</a:t>
            </a:r>
            <a:r>
              <a:rPr lang="en-GB" sz="24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geschützt</a:t>
            </a:r>
            <a:r>
              <a:rPr lang="en-GB" sz="2400" b="1" dirty="0">
                <a:solidFill>
                  <a:schemeClr val="tx2"/>
                </a:solidFill>
                <a:latin typeface="DINPro-Regular" panose="02000503030000020004" pitchFamily="50" charset="0"/>
              </a:rPr>
              <a:t>!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846" y="4869160"/>
            <a:ext cx="9031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  <a:latin typeface="DINPro-Regular" panose="02000503030000020004" pitchFamily="50" charset="0"/>
              </a:rPr>
              <a:t>Die </a:t>
            </a:r>
            <a:r>
              <a:rPr lang="en-GB" sz="2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Regular" panose="02000503030000020004" pitchFamily="50" charset="0"/>
              </a:rPr>
              <a:t>Lebensqualität</a:t>
            </a:r>
            <a:r>
              <a:rPr lang="en-GB" sz="2400" b="1" dirty="0">
                <a:solidFill>
                  <a:schemeClr val="accent6"/>
                </a:solidFill>
                <a:latin typeface="DINPro-Regular" panose="02000503030000020004" pitchFamily="50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unserer</a:t>
            </a:r>
            <a:r>
              <a:rPr lang="en-GB" sz="24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Kunden</a:t>
            </a:r>
            <a:r>
              <a:rPr lang="en-GB" sz="24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wird</a:t>
            </a:r>
            <a:r>
              <a:rPr lang="en-GB" sz="24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Regular" panose="02000503030000020004" pitchFamily="50" charset="0"/>
              </a:rPr>
              <a:t>verbessert</a:t>
            </a:r>
            <a:endParaRPr lang="en-GB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Pro-Regular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24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3" descr="NUT_PENTA_NEUTR_2_LH_1505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15382" y="918843"/>
            <a:ext cx="891326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Gilchrist M, </a:t>
            </a:r>
            <a:r>
              <a:rPr lang="en-GB" sz="900" dirty="0" err="1"/>
              <a:t>Winyard</a:t>
            </a:r>
            <a:r>
              <a:rPr lang="en-GB" sz="900" dirty="0"/>
              <a:t> PG, Benjamin N. Dietary nitrate: good or bad? Nitric Oxide 2010;22:104–9; </a:t>
            </a:r>
            <a:r>
              <a:rPr lang="en-GB" sz="900" dirty="0" err="1"/>
              <a:t>Visioli</a:t>
            </a:r>
            <a:r>
              <a:rPr lang="en-GB" sz="900" dirty="0"/>
              <a:t> F, </a:t>
            </a:r>
            <a:r>
              <a:rPr lang="en-GB" sz="900" dirty="0" err="1"/>
              <a:t>Bogani</a:t>
            </a:r>
            <a:r>
              <a:rPr lang="en-GB" sz="900" dirty="0"/>
              <a:t> P, Grande S, Galli C. Mediterranean food and health: building human evidence. J </a:t>
            </a:r>
            <a:r>
              <a:rPr lang="en-GB" sz="900" dirty="0" err="1"/>
              <a:t>Physiol</a:t>
            </a:r>
            <a:r>
              <a:rPr lang="en-GB" sz="900" dirty="0"/>
              <a:t> </a:t>
            </a:r>
            <a:r>
              <a:rPr lang="en-GB" sz="900" dirty="0" err="1"/>
              <a:t>Pharmacol</a:t>
            </a:r>
            <a:r>
              <a:rPr lang="en-GB" sz="900" dirty="0"/>
              <a:t> 2005;65:37–49; Duncan C, </a:t>
            </a:r>
            <a:r>
              <a:rPr lang="en-GB" sz="900" dirty="0" err="1"/>
              <a:t>Dougall</a:t>
            </a:r>
            <a:r>
              <a:rPr lang="en-GB" sz="900" dirty="0"/>
              <a:t> H, Johnston P, Green S, Brogan R, Smith L, et al. Chemical generation of nitric oxide in the mouth from the </a:t>
            </a:r>
            <a:r>
              <a:rPr lang="en-GB" sz="900" dirty="0" err="1"/>
              <a:t>enterosalivary</a:t>
            </a:r>
            <a:r>
              <a:rPr lang="en-GB" sz="900" dirty="0"/>
              <a:t> circulation of dietary nitrate. Nat Med 1995;1:546–51; Bryan NS. Nitrite in nitric oxide biology: cause or consequence? A systems based review. Free </a:t>
            </a:r>
            <a:r>
              <a:rPr lang="en-GB" sz="900" dirty="0" err="1"/>
              <a:t>Radic</a:t>
            </a:r>
            <a:r>
              <a:rPr lang="en-GB" sz="900" dirty="0"/>
              <a:t> </a:t>
            </a:r>
            <a:r>
              <a:rPr lang="en-GB" sz="900" dirty="0" err="1"/>
              <a:t>Biol</a:t>
            </a:r>
            <a:r>
              <a:rPr lang="en-GB" sz="900" dirty="0"/>
              <a:t> Med 2006;41:691–701; Lundberg JO, </a:t>
            </a:r>
            <a:r>
              <a:rPr lang="en-GB" sz="900" dirty="0" err="1"/>
              <a:t>Weitzberg</a:t>
            </a:r>
            <a:r>
              <a:rPr lang="en-GB" sz="900" dirty="0"/>
              <a:t> E, Gladwin MT. The nitrate-nitrite-nitric oxide pathway in physiology and therapeutics. Nat Rev Drug </a:t>
            </a:r>
            <a:r>
              <a:rPr lang="en-GB" sz="900" dirty="0" err="1"/>
              <a:t>Discov</a:t>
            </a:r>
            <a:r>
              <a:rPr lang="en-GB" sz="900" dirty="0"/>
              <a:t> 2008; 7:156–67; Cooper CE, </a:t>
            </a:r>
            <a:r>
              <a:rPr lang="en-GB" sz="900" dirty="0" err="1"/>
              <a:t>Giulivi</a:t>
            </a:r>
            <a:r>
              <a:rPr lang="en-GB" sz="900" dirty="0"/>
              <a:t> C. Nitric oxide regulation of mitochondrial oxygen consumption II: molecular mechanism and tissue physiology. Am J </a:t>
            </a:r>
            <a:r>
              <a:rPr lang="en-GB" sz="900" dirty="0" err="1"/>
              <a:t>Physiol</a:t>
            </a:r>
            <a:r>
              <a:rPr lang="en-GB" sz="900" dirty="0"/>
              <a:t> Cell </a:t>
            </a:r>
            <a:r>
              <a:rPr lang="en-GB" sz="900" dirty="0" err="1"/>
              <a:t>Physiol</a:t>
            </a:r>
            <a:r>
              <a:rPr lang="en-GB" sz="900" dirty="0"/>
              <a:t> 2007;292:C1993–2003; </a:t>
            </a:r>
            <a:r>
              <a:rPr lang="en-GB" sz="900" dirty="0" err="1"/>
              <a:t>Dejam</a:t>
            </a:r>
            <a:r>
              <a:rPr lang="en-GB" sz="900" dirty="0"/>
              <a:t> A, Hunter CJ, Schechter AN, Gladwin MT. Emerging role of nitrite in human biology. Blood Cells </a:t>
            </a:r>
            <a:r>
              <a:rPr lang="en-GB" sz="900" dirty="0" err="1"/>
              <a:t>Mol</a:t>
            </a:r>
            <a:r>
              <a:rPr lang="en-GB" sz="900" dirty="0"/>
              <a:t> Dis 2004;32:423–9; Bailey SJ, </a:t>
            </a:r>
            <a:r>
              <a:rPr lang="en-GB" sz="900" dirty="0" err="1"/>
              <a:t>Fulford</a:t>
            </a:r>
            <a:r>
              <a:rPr lang="en-GB" sz="900" dirty="0"/>
              <a:t> J, </a:t>
            </a:r>
            <a:r>
              <a:rPr lang="en-GB" sz="900" dirty="0" err="1"/>
              <a:t>Vanhatalo</a:t>
            </a:r>
            <a:r>
              <a:rPr lang="en-GB" sz="900" dirty="0"/>
              <a:t> A, </a:t>
            </a:r>
            <a:r>
              <a:rPr lang="en-GB" sz="900" dirty="0" err="1"/>
              <a:t>Winyard</a:t>
            </a:r>
            <a:r>
              <a:rPr lang="en-GB" sz="900" dirty="0"/>
              <a:t> PG, Blackwell JR, </a:t>
            </a:r>
            <a:r>
              <a:rPr lang="en-GB" sz="900" dirty="0" err="1"/>
              <a:t>DiMenna</a:t>
            </a:r>
            <a:r>
              <a:rPr lang="en-GB" sz="900" dirty="0"/>
              <a:t> </a:t>
            </a:r>
            <a:r>
              <a:rPr lang="en-GB" sz="900" dirty="0" err="1"/>
              <a:t>FJ,et</a:t>
            </a:r>
            <a:r>
              <a:rPr lang="en-GB" sz="900" dirty="0"/>
              <a:t> al. Dietary nitrate supplementation enhances muscle contractile efficiency during knee-extensor exercise in humans. J </a:t>
            </a:r>
            <a:r>
              <a:rPr lang="en-GB" sz="900" dirty="0" err="1"/>
              <a:t>Appl</a:t>
            </a:r>
            <a:r>
              <a:rPr lang="en-GB" sz="900" dirty="0"/>
              <a:t> </a:t>
            </a:r>
            <a:r>
              <a:rPr lang="en-GB" sz="900" dirty="0" err="1"/>
              <a:t>Physiol</a:t>
            </a:r>
            <a:r>
              <a:rPr lang="en-GB" sz="900" dirty="0"/>
              <a:t> (1985) 2010;109:135–48; Larsen FJ, </a:t>
            </a:r>
            <a:r>
              <a:rPr lang="en-GB" sz="900" dirty="0" err="1"/>
              <a:t>Ekblom</a:t>
            </a:r>
            <a:r>
              <a:rPr lang="en-GB" sz="900" dirty="0"/>
              <a:t> B, </a:t>
            </a:r>
            <a:r>
              <a:rPr lang="en-GB" sz="900" dirty="0" err="1"/>
              <a:t>Sahlin</a:t>
            </a:r>
            <a:r>
              <a:rPr lang="en-GB" sz="900" dirty="0"/>
              <a:t> K, Lundberg JO, </a:t>
            </a:r>
            <a:r>
              <a:rPr lang="en-GB" sz="900" dirty="0" err="1"/>
              <a:t>Weitzberg</a:t>
            </a:r>
            <a:r>
              <a:rPr lang="en-GB" sz="900" dirty="0"/>
              <a:t> E. Effects of dietary nitrate on blood pressure in healthy volunteers. N </a:t>
            </a:r>
            <a:r>
              <a:rPr lang="en-GB" sz="900" dirty="0" err="1"/>
              <a:t>Engl</a:t>
            </a:r>
            <a:r>
              <a:rPr lang="en-GB" sz="900" dirty="0"/>
              <a:t> J Med 2006;355:2792–3; </a:t>
            </a:r>
            <a:r>
              <a:rPr lang="en-GB" sz="900" dirty="0" err="1"/>
              <a:t>Vanhatalo</a:t>
            </a:r>
            <a:r>
              <a:rPr lang="en-GB" sz="900" dirty="0"/>
              <a:t> A, Bailey SJ, Blackwell JR, </a:t>
            </a:r>
            <a:r>
              <a:rPr lang="en-GB" sz="900" dirty="0" err="1"/>
              <a:t>DiMenna</a:t>
            </a:r>
            <a:r>
              <a:rPr lang="en-GB" sz="900" dirty="0"/>
              <a:t> FJ, Wilkerson DP, Benjamin N, et al. Acute and chronic effects of dietary nitrate supplementation on blood pressure and the physiological responses to moderate-intensity and incremental exercise. Am J </a:t>
            </a:r>
            <a:r>
              <a:rPr lang="en-GB" sz="900" dirty="0" err="1"/>
              <a:t>Physiol</a:t>
            </a:r>
            <a:r>
              <a:rPr lang="en-GB" sz="900" dirty="0"/>
              <a:t> </a:t>
            </a:r>
            <a:r>
              <a:rPr lang="en-GB" sz="900" dirty="0" err="1"/>
              <a:t>Regul</a:t>
            </a:r>
            <a:r>
              <a:rPr lang="en-GB" sz="900" dirty="0"/>
              <a:t> </a:t>
            </a:r>
            <a:r>
              <a:rPr lang="en-GB" sz="900" dirty="0" err="1"/>
              <a:t>Integr</a:t>
            </a:r>
            <a:r>
              <a:rPr lang="en-GB" sz="900" dirty="0"/>
              <a:t> Comp </a:t>
            </a:r>
            <a:r>
              <a:rPr lang="en-GB" sz="900" dirty="0" err="1"/>
              <a:t>Physiol</a:t>
            </a:r>
            <a:r>
              <a:rPr lang="en-GB" sz="900" dirty="0"/>
              <a:t> 2010;299:R1121–31; Webb AJ, Patel N, </a:t>
            </a:r>
            <a:r>
              <a:rPr lang="en-GB" sz="900" dirty="0" err="1"/>
              <a:t>Loukogeorgakis</a:t>
            </a:r>
            <a:r>
              <a:rPr lang="en-GB" sz="900" dirty="0"/>
              <a:t> S, </a:t>
            </a:r>
            <a:r>
              <a:rPr lang="en-GB" sz="900" dirty="0" err="1"/>
              <a:t>Okorie</a:t>
            </a:r>
            <a:r>
              <a:rPr lang="en-GB" sz="900" dirty="0"/>
              <a:t> M, </a:t>
            </a:r>
            <a:r>
              <a:rPr lang="en-GB" sz="900" dirty="0" err="1"/>
              <a:t>Aboud</a:t>
            </a:r>
            <a:r>
              <a:rPr lang="en-GB" sz="900" dirty="0"/>
              <a:t> Z, </a:t>
            </a:r>
            <a:r>
              <a:rPr lang="en-GB" sz="900" dirty="0" err="1"/>
              <a:t>Misra</a:t>
            </a:r>
            <a:r>
              <a:rPr lang="en-GB" sz="900" dirty="0"/>
              <a:t> S, et al.; Acute blood pressure lowering, </a:t>
            </a:r>
            <a:r>
              <a:rPr lang="en-GB" sz="900" dirty="0" err="1"/>
              <a:t>vasoprotective</a:t>
            </a:r>
            <a:r>
              <a:rPr lang="en-GB" sz="900" dirty="0"/>
              <a:t>, and antiplatelet properties of dietary nitrate via bioconversion to nitrite. Hypertension 2008; 51:784–90; Larsen FJ, </a:t>
            </a:r>
            <a:r>
              <a:rPr lang="en-GB" sz="900" dirty="0" err="1"/>
              <a:t>Ekblom</a:t>
            </a:r>
            <a:r>
              <a:rPr lang="en-GB" sz="900" dirty="0"/>
              <a:t> B, </a:t>
            </a:r>
            <a:r>
              <a:rPr lang="en-GB" sz="900" dirty="0" err="1"/>
              <a:t>Sahlin</a:t>
            </a:r>
            <a:r>
              <a:rPr lang="en-GB" sz="900" dirty="0"/>
              <a:t> K, Lundberg JO, </a:t>
            </a:r>
            <a:r>
              <a:rPr lang="en-GB" sz="900" dirty="0" err="1"/>
              <a:t>Weitzberg</a:t>
            </a:r>
            <a:r>
              <a:rPr lang="en-GB" sz="900" dirty="0"/>
              <a:t> E. Effects of dietary nitrate on oxygen cost during exercise. </a:t>
            </a:r>
            <a:r>
              <a:rPr lang="en-GB" sz="900" dirty="0" err="1"/>
              <a:t>Acta</a:t>
            </a:r>
            <a:r>
              <a:rPr lang="en-GB" sz="900" dirty="0"/>
              <a:t> </a:t>
            </a:r>
            <a:r>
              <a:rPr lang="en-GB" sz="900" dirty="0" err="1"/>
              <a:t>Physiol</a:t>
            </a:r>
            <a:r>
              <a:rPr lang="en-GB" sz="900" dirty="0"/>
              <a:t> (</a:t>
            </a:r>
            <a:r>
              <a:rPr lang="en-GB" sz="900" dirty="0" err="1"/>
              <a:t>Oxf</a:t>
            </a:r>
            <a:r>
              <a:rPr lang="en-GB" sz="900" dirty="0"/>
              <a:t>) 2007;191:59–66.; Bailey SJ, </a:t>
            </a:r>
            <a:r>
              <a:rPr lang="en-GB" sz="900" dirty="0" err="1"/>
              <a:t>Winyard</a:t>
            </a:r>
            <a:r>
              <a:rPr lang="en-GB" sz="900" dirty="0"/>
              <a:t> P, </a:t>
            </a:r>
            <a:r>
              <a:rPr lang="en-GB" sz="900" dirty="0" err="1"/>
              <a:t>Vanhatalo</a:t>
            </a:r>
            <a:r>
              <a:rPr lang="en-GB" sz="900" dirty="0"/>
              <a:t> A, Blackwell JR, </a:t>
            </a:r>
            <a:r>
              <a:rPr lang="en-GB" sz="900" dirty="0" err="1"/>
              <a:t>DiMenna</a:t>
            </a:r>
            <a:r>
              <a:rPr lang="en-GB" sz="900" dirty="0"/>
              <a:t> F, Wilkerson DP, et al. Dietary nitrate supplementation reduces the O2 cost of sub-maximal exercise and enhances exercise tolerance in humans. J </a:t>
            </a:r>
            <a:r>
              <a:rPr lang="en-GB" sz="900" dirty="0" err="1"/>
              <a:t>Appl</a:t>
            </a:r>
            <a:r>
              <a:rPr lang="en-GB" sz="900" dirty="0"/>
              <a:t> </a:t>
            </a:r>
            <a:r>
              <a:rPr lang="en-GB" sz="900" dirty="0" err="1"/>
              <a:t>Physiol</a:t>
            </a:r>
            <a:r>
              <a:rPr lang="en-GB" sz="900" dirty="0"/>
              <a:t> 2009;107:1144–55.; Lansley KE, </a:t>
            </a:r>
            <a:r>
              <a:rPr lang="en-GB" sz="900" dirty="0" err="1"/>
              <a:t>Winyard</a:t>
            </a:r>
            <a:r>
              <a:rPr lang="en-GB" sz="900" dirty="0"/>
              <a:t> PG, </a:t>
            </a:r>
            <a:r>
              <a:rPr lang="en-GB" sz="900" dirty="0" err="1"/>
              <a:t>Fulford</a:t>
            </a:r>
            <a:r>
              <a:rPr lang="en-GB" sz="900" dirty="0"/>
              <a:t> J, </a:t>
            </a:r>
            <a:r>
              <a:rPr lang="en-GB" sz="900" dirty="0" err="1"/>
              <a:t>Vanhatalo</a:t>
            </a:r>
            <a:r>
              <a:rPr lang="en-GB" sz="900" dirty="0"/>
              <a:t> A, Bailey SJ, Blackwell JR, et al. Dietary nitrate supplementation reduces the O2 cost of walking and running: a placebo-controlled study. J </a:t>
            </a:r>
            <a:r>
              <a:rPr lang="en-GB" sz="900" dirty="0" err="1"/>
              <a:t>Appl</a:t>
            </a:r>
            <a:r>
              <a:rPr lang="en-GB" sz="900" dirty="0"/>
              <a:t> </a:t>
            </a:r>
            <a:r>
              <a:rPr lang="en-GB" sz="900" dirty="0" err="1"/>
              <a:t>Physiol</a:t>
            </a:r>
            <a:r>
              <a:rPr lang="en-GB" sz="900" dirty="0"/>
              <a:t> 2011;110:591–600; Jones AM, Poole DC. Oxygen uptake dynamics: from muscle to mouth an introduction to the symposium. Med </a:t>
            </a:r>
            <a:r>
              <a:rPr lang="en-GB" sz="900" dirty="0" err="1"/>
              <a:t>Sci</a:t>
            </a:r>
            <a:r>
              <a:rPr lang="en-GB" sz="900" dirty="0"/>
              <a:t> Sports </a:t>
            </a:r>
            <a:r>
              <a:rPr lang="en-GB" sz="900" dirty="0" err="1"/>
              <a:t>Exerc</a:t>
            </a:r>
            <a:r>
              <a:rPr lang="en-GB" sz="900" dirty="0"/>
              <a:t> 2005;37:1542–50.; Larsen FJ, Schiffer TA, </a:t>
            </a:r>
            <a:r>
              <a:rPr lang="en-GB" sz="900" dirty="0" err="1"/>
              <a:t>Borniquel</a:t>
            </a:r>
            <a:r>
              <a:rPr lang="en-GB" sz="900" dirty="0"/>
              <a:t> S, </a:t>
            </a:r>
            <a:r>
              <a:rPr lang="en-GB" sz="900" dirty="0" err="1"/>
              <a:t>Sahlin</a:t>
            </a:r>
            <a:r>
              <a:rPr lang="en-GB" sz="900" dirty="0"/>
              <a:t> K, </a:t>
            </a:r>
            <a:r>
              <a:rPr lang="en-GB" sz="900" dirty="0" err="1"/>
              <a:t>Ekblom</a:t>
            </a:r>
            <a:r>
              <a:rPr lang="en-GB" sz="900" dirty="0"/>
              <a:t> B, Lundberg JO, et al. Dietary inorganic nitrate improves mitochondrial efficiency in humans. Cell </a:t>
            </a:r>
            <a:r>
              <a:rPr lang="en-GB" sz="900" dirty="0" err="1"/>
              <a:t>Metab</a:t>
            </a:r>
            <a:r>
              <a:rPr lang="en-GB" sz="900" dirty="0"/>
              <a:t> 2011;13:149–59.; Stokes KY, </a:t>
            </a:r>
            <a:r>
              <a:rPr lang="en-GB" sz="900" dirty="0" err="1"/>
              <a:t>Dugas</a:t>
            </a:r>
            <a:r>
              <a:rPr lang="en-GB" sz="900" dirty="0"/>
              <a:t> TR, Tang Y, Garg H, Guidry E, Bryan NS. Dietary nitrite prevents </a:t>
            </a:r>
            <a:r>
              <a:rPr lang="en-GB" sz="900" dirty="0" err="1"/>
              <a:t>hypercholesterolemic</a:t>
            </a:r>
            <a:r>
              <a:rPr lang="en-GB" sz="900" dirty="0"/>
              <a:t> microvascular inflammation and reverses endothelial dysfunction. Am J </a:t>
            </a:r>
            <a:r>
              <a:rPr lang="en-GB" sz="900" dirty="0" err="1"/>
              <a:t>Physiol</a:t>
            </a:r>
            <a:r>
              <a:rPr lang="en-GB" sz="900" dirty="0"/>
              <a:t> Heart </a:t>
            </a:r>
            <a:r>
              <a:rPr lang="en-GB" sz="900" dirty="0" err="1"/>
              <a:t>Circ</a:t>
            </a:r>
            <a:r>
              <a:rPr lang="en-GB" sz="900" dirty="0"/>
              <a:t> </a:t>
            </a:r>
            <a:r>
              <a:rPr lang="en-GB" sz="900" dirty="0" err="1"/>
              <a:t>Physiol</a:t>
            </a:r>
            <a:r>
              <a:rPr lang="en-GB" sz="900" dirty="0"/>
              <a:t> 2009;296: H1281–8.; </a:t>
            </a:r>
            <a:r>
              <a:rPr lang="en-GB" sz="900" dirty="0" err="1"/>
              <a:t>Delp</a:t>
            </a:r>
            <a:r>
              <a:rPr lang="en-GB" sz="900" dirty="0"/>
              <a:t> MD, </a:t>
            </a:r>
            <a:r>
              <a:rPr lang="en-GB" sz="900" dirty="0" err="1"/>
              <a:t>Behnke</a:t>
            </a:r>
            <a:r>
              <a:rPr lang="en-GB" sz="900" dirty="0"/>
              <a:t> BJ, </a:t>
            </a:r>
            <a:r>
              <a:rPr lang="en-GB" sz="900" dirty="0" err="1"/>
              <a:t>Spier</a:t>
            </a:r>
            <a:r>
              <a:rPr lang="en-GB" sz="900" dirty="0"/>
              <a:t> SA, Wu G, Muller-</a:t>
            </a:r>
            <a:r>
              <a:rPr lang="en-GB" sz="900" dirty="0" err="1"/>
              <a:t>Delp</a:t>
            </a:r>
            <a:r>
              <a:rPr lang="en-GB" sz="900" dirty="0"/>
              <a:t> JM. Ageing diminishes endothelium-dependent vasodilatation and tetra-</a:t>
            </a:r>
            <a:r>
              <a:rPr lang="en-GB" sz="900" dirty="0" err="1"/>
              <a:t>hydrobiopterin</a:t>
            </a:r>
            <a:r>
              <a:rPr lang="en-GB" sz="900" dirty="0"/>
              <a:t> content in rat skeletal muscle arterioles. J </a:t>
            </a:r>
            <a:r>
              <a:rPr lang="en-GB" sz="900" dirty="0" err="1"/>
              <a:t>Physiol</a:t>
            </a:r>
            <a:r>
              <a:rPr lang="en-GB" sz="900" dirty="0"/>
              <a:t> 2008;586:1161–8. </a:t>
            </a:r>
            <a:r>
              <a:rPr lang="en-GB" sz="900" dirty="0" err="1"/>
              <a:t>Kleinbongard</a:t>
            </a:r>
            <a:r>
              <a:rPr lang="en-GB" sz="900" dirty="0"/>
              <a:t> P, </a:t>
            </a:r>
            <a:r>
              <a:rPr lang="en-GB" sz="900" dirty="0" err="1"/>
              <a:t>Dejam</a:t>
            </a:r>
            <a:r>
              <a:rPr lang="en-GB" sz="900" dirty="0"/>
              <a:t> A, Lauer T, </a:t>
            </a:r>
            <a:r>
              <a:rPr lang="en-GB" sz="900" dirty="0" err="1"/>
              <a:t>Rasaaf</a:t>
            </a:r>
            <a:r>
              <a:rPr lang="en-GB" sz="900" dirty="0"/>
              <a:t> T, Schindler A, Picker O, et al. Plasma nitrite reflects constitutive nitric oxide synthase activity in mammals. Free </a:t>
            </a:r>
            <a:r>
              <a:rPr lang="en-GB" sz="900" dirty="0" err="1"/>
              <a:t>Radic</a:t>
            </a:r>
            <a:r>
              <a:rPr lang="en-GB" sz="900" dirty="0"/>
              <a:t> </a:t>
            </a:r>
            <a:r>
              <a:rPr lang="en-GB" sz="900" dirty="0" err="1"/>
              <a:t>Biol</a:t>
            </a:r>
            <a:r>
              <a:rPr lang="en-GB" sz="900" dirty="0"/>
              <a:t> Med 2003;35:790–6.; Kang LS, Reyes RA, Muller-</a:t>
            </a:r>
            <a:r>
              <a:rPr lang="en-GB" sz="900" dirty="0" err="1"/>
              <a:t>Delp</a:t>
            </a:r>
            <a:r>
              <a:rPr lang="en-GB" sz="900" dirty="0"/>
              <a:t> JM. Aging impairs flow-induced dilation in coronary arterioles: role of NO and H2 O2. Am J </a:t>
            </a:r>
            <a:r>
              <a:rPr lang="en-GB" sz="900" dirty="0" err="1"/>
              <a:t>Physiol</a:t>
            </a:r>
            <a:r>
              <a:rPr lang="en-GB" sz="900" dirty="0"/>
              <a:t> Heart </a:t>
            </a:r>
            <a:r>
              <a:rPr lang="en-GB" sz="900" dirty="0" err="1"/>
              <a:t>Circ</a:t>
            </a:r>
            <a:r>
              <a:rPr lang="en-GB" sz="900" dirty="0"/>
              <a:t> </a:t>
            </a:r>
            <a:r>
              <a:rPr lang="en-GB" sz="900" dirty="0" err="1"/>
              <a:t>Physiol</a:t>
            </a:r>
            <a:r>
              <a:rPr lang="en-GB" sz="900" dirty="0"/>
              <a:t> 2009;297:H1087–95.; </a:t>
            </a:r>
            <a:r>
              <a:rPr lang="en-GB" sz="900" dirty="0" err="1"/>
              <a:t>Lakatta</a:t>
            </a:r>
            <a:r>
              <a:rPr lang="en-GB" sz="900" dirty="0"/>
              <a:t> EG, Levy D. Arterial and cardiac aging: major shareholders in cardiovascular disease enterprises: Part I: aging arteries: a ‘set up’ for vascular disease. Circulation 2003;107:139–46.; </a:t>
            </a:r>
            <a:r>
              <a:rPr lang="en-GB" sz="900" dirty="0" err="1"/>
              <a:t>Fagard</a:t>
            </a:r>
            <a:r>
              <a:rPr lang="en-GB" sz="900" dirty="0"/>
              <a:t> RH. Epidemiology of hypertension in the elderly. Am J </a:t>
            </a:r>
            <a:r>
              <a:rPr lang="en-GB" sz="900" dirty="0" err="1"/>
              <a:t>Geriatr</a:t>
            </a:r>
            <a:r>
              <a:rPr lang="en-GB" sz="900" dirty="0"/>
              <a:t> </a:t>
            </a:r>
            <a:r>
              <a:rPr lang="en-GB" sz="900" dirty="0" err="1"/>
              <a:t>Cardiol</a:t>
            </a:r>
            <a:r>
              <a:rPr lang="en-GB" sz="900" dirty="0"/>
              <a:t> 2002;11:23–8.; </a:t>
            </a:r>
            <a:r>
              <a:rPr lang="en-GB" sz="900" dirty="0" err="1"/>
              <a:t>Fasuyi</a:t>
            </a:r>
            <a:r>
              <a:rPr lang="en-GB" sz="900" dirty="0"/>
              <a:t> AO, </a:t>
            </a:r>
            <a:r>
              <a:rPr lang="en-GB" sz="900" dirty="0" err="1"/>
              <a:t>Dairo</a:t>
            </a:r>
            <a:r>
              <a:rPr lang="en-GB" sz="900" dirty="0"/>
              <a:t> FAS, </a:t>
            </a:r>
            <a:r>
              <a:rPr lang="en-GB" sz="900" dirty="0" err="1"/>
              <a:t>Adeniji</a:t>
            </a:r>
            <a:r>
              <a:rPr lang="en-GB" sz="900" dirty="0"/>
              <a:t> AO. Tropical vegetable (</a:t>
            </a:r>
            <a:r>
              <a:rPr lang="en-GB" sz="900" dirty="0" err="1"/>
              <a:t>amaranthus</a:t>
            </a:r>
            <a:r>
              <a:rPr lang="en-GB" sz="900" dirty="0"/>
              <a:t> </a:t>
            </a:r>
            <a:r>
              <a:rPr lang="en-GB" sz="900" dirty="0" err="1"/>
              <a:t>cruentus</a:t>
            </a:r>
            <a:r>
              <a:rPr lang="en-GB" sz="900" dirty="0"/>
              <a:t>) leaf meal as alternative protein supplement in broiler starter diets: </a:t>
            </a:r>
            <a:r>
              <a:rPr lang="en-GB" sz="900" dirty="0" err="1"/>
              <a:t>Bionutritional</a:t>
            </a:r>
            <a:r>
              <a:rPr lang="en-GB" sz="900" dirty="0"/>
              <a:t> evaluation. J Cent </a:t>
            </a:r>
            <a:r>
              <a:rPr lang="en-GB" sz="900" dirty="0" err="1"/>
              <a:t>Eur</a:t>
            </a:r>
            <a:r>
              <a:rPr lang="en-GB" sz="900" dirty="0"/>
              <a:t> </a:t>
            </a:r>
            <a:r>
              <a:rPr lang="en-GB" sz="900" dirty="0" err="1"/>
              <a:t>Agr</a:t>
            </a:r>
            <a:r>
              <a:rPr lang="en-GB" sz="900" dirty="0"/>
              <a:t> 2008;9:23–34.; Determination of the content of </a:t>
            </a:r>
            <a:r>
              <a:rPr lang="en-GB" sz="900" dirty="0" err="1"/>
              <a:t>rutin</a:t>
            </a:r>
            <a:r>
              <a:rPr lang="en-GB" sz="900" dirty="0"/>
              <a:t> and total polyphenols in leaves of spinach and amaranth. Scientia </a:t>
            </a:r>
            <a:r>
              <a:rPr lang="en-GB" sz="900" dirty="0" err="1"/>
              <a:t>Agriculturae</a:t>
            </a:r>
            <a:r>
              <a:rPr lang="en-GB" sz="900" dirty="0"/>
              <a:t> </a:t>
            </a:r>
            <a:r>
              <a:rPr lang="en-GB" sz="900" dirty="0" err="1"/>
              <a:t>Bohemica</a:t>
            </a:r>
            <a:r>
              <a:rPr lang="en-GB" sz="900" dirty="0"/>
              <a:t> 2009;40:6–11.; Miller GD, Marsh AP, Dove RW, Beavers D, Presley T, Helms C, et al. Plasma nitrate and nitrite are increased by a high-nitrate supplement but not by high-nitrate foods in older adults. </a:t>
            </a:r>
            <a:r>
              <a:rPr lang="en-GB" sz="900" dirty="0" err="1"/>
              <a:t>Nutr</a:t>
            </a:r>
            <a:r>
              <a:rPr lang="en-GB" sz="900" dirty="0"/>
              <a:t> Res 2012;32:160–8.; </a:t>
            </a:r>
            <a:r>
              <a:rPr lang="en-GB" sz="900" dirty="0" err="1"/>
              <a:t>Esper</a:t>
            </a:r>
            <a:r>
              <a:rPr lang="en-GB" sz="900" dirty="0"/>
              <a:t> RJ, </a:t>
            </a:r>
            <a:r>
              <a:rPr lang="en-GB" sz="900" dirty="0" err="1"/>
              <a:t>Nordaby</a:t>
            </a:r>
            <a:r>
              <a:rPr lang="en-GB" sz="900" dirty="0"/>
              <a:t> RA, </a:t>
            </a:r>
            <a:r>
              <a:rPr lang="en-GB" sz="900" dirty="0" err="1"/>
              <a:t>Paragano</a:t>
            </a:r>
            <a:r>
              <a:rPr lang="en-GB" sz="900" dirty="0"/>
              <a:t> A, Machado RA.; Endothelial dysfunction: a comprehensive appraisal. </a:t>
            </a:r>
            <a:r>
              <a:rPr lang="en-GB" sz="900" dirty="0" err="1"/>
              <a:t>Cardiovasc</a:t>
            </a:r>
            <a:r>
              <a:rPr lang="en-GB" sz="900" dirty="0"/>
              <a:t> </a:t>
            </a:r>
            <a:r>
              <a:rPr lang="en-GB" sz="900" dirty="0" err="1"/>
              <a:t>Diabetol</a:t>
            </a:r>
            <a:r>
              <a:rPr lang="en-GB" sz="900" dirty="0"/>
              <a:t> 2006;5:4.; </a:t>
            </a:r>
            <a:r>
              <a:rPr lang="en-GB" sz="900" dirty="0" err="1"/>
              <a:t>Ignarro</a:t>
            </a:r>
            <a:r>
              <a:rPr lang="en-GB" sz="900" dirty="0"/>
              <a:t> LJ. Nitric oxide as a unique </a:t>
            </a:r>
            <a:r>
              <a:rPr lang="en-GB" sz="900" dirty="0" err="1"/>
              <a:t>signaling</a:t>
            </a:r>
            <a:r>
              <a:rPr lang="en-GB" sz="900" dirty="0"/>
              <a:t> molecule in the vascular system: a historical overview. J </a:t>
            </a:r>
            <a:r>
              <a:rPr lang="en-GB" sz="900" dirty="0" err="1"/>
              <a:t>Physiol</a:t>
            </a:r>
            <a:r>
              <a:rPr lang="en-GB" sz="900" dirty="0"/>
              <a:t> </a:t>
            </a:r>
            <a:r>
              <a:rPr lang="en-GB" sz="900" dirty="0" err="1"/>
              <a:t>Pharmacol</a:t>
            </a:r>
            <a:r>
              <a:rPr lang="en-GB" sz="900" dirty="0"/>
              <a:t> 2002;53:503–14.; Herman AG, </a:t>
            </a:r>
            <a:r>
              <a:rPr lang="en-GB" sz="900" dirty="0" err="1"/>
              <a:t>Moncada</a:t>
            </a:r>
            <a:r>
              <a:rPr lang="en-GB" sz="900" dirty="0"/>
              <a:t> S. Therapeutic potential of nitric oxide donors in the prevention and treatment of atherosclerosis. </a:t>
            </a:r>
            <a:r>
              <a:rPr lang="en-GB" sz="900" dirty="0" err="1"/>
              <a:t>Eur</a:t>
            </a:r>
            <a:r>
              <a:rPr lang="en-GB" sz="900" dirty="0"/>
              <a:t> Heart J 2005;26:1945–55.; Schulman SP, Becker LC, </a:t>
            </a:r>
            <a:r>
              <a:rPr lang="en-GB" sz="900" dirty="0" err="1"/>
              <a:t>Kass</a:t>
            </a:r>
            <a:r>
              <a:rPr lang="en-GB" sz="900" dirty="0"/>
              <a:t> DA, Champion HC, </a:t>
            </a:r>
            <a:r>
              <a:rPr lang="en-GB" sz="900" dirty="0" err="1"/>
              <a:t>Terrin</a:t>
            </a:r>
            <a:r>
              <a:rPr lang="en-GB" sz="900" dirty="0"/>
              <a:t> ML, Forman S, et al. L-arginine therapy in acute myocardial infarction: the Vascular Interaction With Age in Myocardial Infarction (VINTAGE MI) randomized clinical trial. JAMA 2006;295:58–64. </a:t>
            </a:r>
            <a:r>
              <a:rPr lang="en-GB" sz="900" dirty="0" err="1"/>
              <a:t>Ratajczak-Wrona</a:t>
            </a:r>
            <a:r>
              <a:rPr lang="en-GB" sz="900" dirty="0"/>
              <a:t> W, </a:t>
            </a:r>
            <a:r>
              <a:rPr lang="en-GB" sz="900" dirty="0" err="1"/>
              <a:t>Jablonska</a:t>
            </a:r>
            <a:r>
              <a:rPr lang="en-GB" sz="900" dirty="0"/>
              <a:t> E, </a:t>
            </a:r>
            <a:r>
              <a:rPr lang="en-GB" sz="900" dirty="0" err="1"/>
              <a:t>Antonowicz</a:t>
            </a:r>
            <a:r>
              <a:rPr lang="en-GB" sz="900" dirty="0"/>
              <a:t> B, </a:t>
            </a:r>
            <a:r>
              <a:rPr lang="en-GB" sz="900" dirty="0" err="1"/>
              <a:t>Dziemianczyk</a:t>
            </a:r>
            <a:r>
              <a:rPr lang="en-GB" sz="900" dirty="0"/>
              <a:t> D, Grabowska SZ. Levels of biological markers of nitric oxide in serum of patients with squamous cell carcinoma of the oral cavity. </a:t>
            </a:r>
            <a:r>
              <a:rPr lang="en-GB" sz="900" dirty="0" err="1"/>
              <a:t>Int</a:t>
            </a:r>
            <a:r>
              <a:rPr lang="en-GB" sz="900" dirty="0"/>
              <a:t> J Oral </a:t>
            </a:r>
            <a:r>
              <a:rPr lang="en-GB" sz="900" dirty="0" err="1"/>
              <a:t>Sci</a:t>
            </a:r>
            <a:r>
              <a:rPr lang="en-GB" sz="900" dirty="0"/>
              <a:t> 2013;5:141–5.; Carlstrom M, Larsen FJ, </a:t>
            </a:r>
            <a:r>
              <a:rPr lang="en-GB" sz="900" dirty="0" err="1"/>
              <a:t>Nyström</a:t>
            </a:r>
            <a:r>
              <a:rPr lang="en-GB" sz="900" dirty="0"/>
              <a:t> T, </a:t>
            </a:r>
            <a:r>
              <a:rPr lang="en-GB" sz="900" dirty="0" err="1"/>
              <a:t>Hezel</a:t>
            </a:r>
            <a:r>
              <a:rPr lang="en-GB" sz="900" dirty="0"/>
              <a:t> M, </a:t>
            </a:r>
            <a:r>
              <a:rPr lang="en-GB" sz="900" dirty="0" err="1"/>
              <a:t>Borniquel</a:t>
            </a:r>
            <a:r>
              <a:rPr lang="en-GB" sz="900" dirty="0"/>
              <a:t> </a:t>
            </a:r>
            <a:r>
              <a:rPr lang="en-GB" sz="900" dirty="0" err="1"/>
              <a:t>S,Weitzberg</a:t>
            </a:r>
            <a:r>
              <a:rPr lang="en-GB" sz="900" dirty="0"/>
              <a:t> E, et al. Dietary inorganic nitrate reverses features of metabolic syndrome in endothelial nitric oxide synthase-deficient mice. Proc Natl </a:t>
            </a:r>
            <a:r>
              <a:rPr lang="en-GB" sz="900" dirty="0" err="1"/>
              <a:t>Acad</a:t>
            </a:r>
            <a:r>
              <a:rPr lang="en-GB" sz="900" dirty="0"/>
              <a:t> </a:t>
            </a:r>
            <a:r>
              <a:rPr lang="en-GB" sz="900" dirty="0" err="1"/>
              <a:t>Sci</a:t>
            </a:r>
            <a:r>
              <a:rPr lang="en-GB" sz="900" dirty="0"/>
              <a:t> U S A 2010;107:17716–20.; Kapil V, </a:t>
            </a:r>
            <a:r>
              <a:rPr lang="en-GB" sz="900" dirty="0" err="1"/>
              <a:t>Milsom</a:t>
            </a:r>
            <a:r>
              <a:rPr lang="en-GB" sz="900" dirty="0"/>
              <a:t> AB, </a:t>
            </a:r>
            <a:r>
              <a:rPr lang="en-GB" sz="900" dirty="0" err="1"/>
              <a:t>Okorie</a:t>
            </a:r>
            <a:r>
              <a:rPr lang="en-GB" sz="900" dirty="0"/>
              <a:t> M, </a:t>
            </a:r>
            <a:r>
              <a:rPr lang="en-GB" sz="900" dirty="0" err="1"/>
              <a:t>Maleki-Toyserkani</a:t>
            </a:r>
            <a:r>
              <a:rPr lang="en-GB" sz="900" dirty="0"/>
              <a:t> S, </a:t>
            </a:r>
            <a:r>
              <a:rPr lang="en-GB" sz="900" dirty="0" err="1"/>
              <a:t>Akram</a:t>
            </a:r>
            <a:r>
              <a:rPr lang="en-GB" sz="900" dirty="0"/>
              <a:t> F, </a:t>
            </a:r>
            <a:r>
              <a:rPr lang="en-GB" sz="900" dirty="0" err="1"/>
              <a:t>Rehman</a:t>
            </a:r>
            <a:r>
              <a:rPr lang="en-GB" sz="900" dirty="0"/>
              <a:t> F, et al. Inorganic nitrate supplementation lowers blood pressure in humans: Role for nitrite-derived NO. Hypertension 2010;56:274–81.; Presley TD, Morgan AR, </a:t>
            </a:r>
            <a:r>
              <a:rPr lang="en-GB" sz="900" dirty="0" err="1"/>
              <a:t>Bechtold</a:t>
            </a:r>
            <a:r>
              <a:rPr lang="en-GB" sz="900" dirty="0"/>
              <a:t> E, </a:t>
            </a:r>
            <a:r>
              <a:rPr lang="en-GB" sz="900" dirty="0" err="1"/>
              <a:t>Clodfelter</a:t>
            </a:r>
            <a:r>
              <a:rPr lang="en-GB" sz="900" dirty="0"/>
              <a:t> W, Dove RW, Jennings JM, et al. Acute effect of high nitrate diet on brain perfusion in older adults. Nitric Oxide 2011;24:34–42.; </a:t>
            </a:r>
            <a:r>
              <a:rPr lang="en-GB" sz="900" dirty="0" err="1"/>
              <a:t>Piknova</a:t>
            </a:r>
            <a:r>
              <a:rPr lang="en-GB" sz="900" dirty="0"/>
              <a:t> B, </a:t>
            </a:r>
            <a:r>
              <a:rPr lang="en-GB" sz="900" dirty="0" err="1"/>
              <a:t>Kocharyan</a:t>
            </a:r>
            <a:r>
              <a:rPr lang="en-GB" sz="900" dirty="0"/>
              <a:t> A, Schechter AN, Silva AC. The role of nitrite in neurovascular coupling. Brain Res 2011;1407:62–8.Department of Cell Biology and Physiology, Edward Via College of Osteopathic Medicine , Auburn Campus, Auburn, AL USA; School of Kinesiology, Auburn University, Auburn, AL USA; Syncretic Clinical Research Services, </a:t>
            </a:r>
            <a:r>
              <a:rPr lang="en-GB" sz="900" dirty="0" err="1"/>
              <a:t>Vasanthnagar</a:t>
            </a:r>
            <a:r>
              <a:rPr lang="en-GB" sz="900" dirty="0"/>
              <a:t>, Bangalore, Karnataka, India; Amrita School of Pharmacy, Amrita </a:t>
            </a:r>
            <a:r>
              <a:rPr lang="en-GB" sz="900" dirty="0" err="1"/>
              <a:t>Vishwa</a:t>
            </a:r>
            <a:r>
              <a:rPr lang="en-GB" sz="900" dirty="0"/>
              <a:t> Vidyapeetham University, AIMS Health Sciences Campus, Kochi, Kerala, India; 2016 Elsevier </a:t>
            </a:r>
            <a:r>
              <a:rPr lang="en-GB" sz="900" dirty="0" err="1"/>
              <a:t>Inc</a:t>
            </a:r>
            <a:r>
              <a:rPr lang="en-GB" sz="900" dirty="0"/>
              <a:t>, </a:t>
            </a:r>
            <a:br>
              <a:rPr lang="en-GB" sz="900" dirty="0"/>
            </a:br>
            <a:endParaRPr lang="en-GB" sz="9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-50206" y="229372"/>
            <a:ext cx="9244455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1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 Documentation </a:t>
            </a:r>
            <a:r>
              <a:rPr lang="en-US" sz="3100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smartBOOOST</a:t>
            </a:r>
            <a:r>
              <a:rPr lang="en-US" sz="31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® </a:t>
            </a:r>
            <a:r>
              <a:rPr lang="en-US" sz="3100" b="1" dirty="0">
                <a:solidFill>
                  <a:srgbClr val="FF0000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activator</a:t>
            </a:r>
            <a:r>
              <a:rPr lang="en-US" sz="31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i.e.:</a:t>
            </a:r>
            <a:endParaRPr lang="de-DE" sz="3100" dirty="0">
              <a:latin typeface="DINPro-Regular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65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3" descr="NUT_PENTA_NEUTR_2_LH_1505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sp>
        <p:nvSpPr>
          <p:cNvPr id="18" name="Rechteck 17"/>
          <p:cNvSpPr/>
          <p:nvPr/>
        </p:nvSpPr>
        <p:spPr>
          <a:xfrm>
            <a:off x="5246733" y="3135567"/>
            <a:ext cx="230467" cy="10639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GB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INPro-Regular" panose="02000503030000020004" pitchFamily="50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27984" y="1753281"/>
            <a:ext cx="4104456" cy="368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Instant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Pulver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: </a:t>
            </a:r>
          </a:p>
          <a:p>
            <a:pPr>
              <a:lnSpc>
                <a:spcPts val="35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5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Messlöffel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(50 Gramm) 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aufgelöst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in 500-750ml Wasser, je 60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Minuten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während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der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Anstrengung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7" y="1196752"/>
            <a:ext cx="3730492" cy="436510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0221345">
            <a:off x="4145323" y="4103785"/>
            <a:ext cx="50385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0070C0"/>
                </a:solidFill>
                <a:latin typeface="Bradley Hand" charset="0"/>
                <a:ea typeface="Bradley Hand" charset="0"/>
                <a:cs typeface="Bradley Hand" charset="0"/>
              </a:rPr>
              <a:t>Intelligent Replenishment </a:t>
            </a:r>
          </a:p>
          <a:p>
            <a:pPr algn="ctr"/>
            <a:r>
              <a:rPr lang="en-GB" sz="2800" dirty="0">
                <a:solidFill>
                  <a:srgbClr val="0070C0"/>
                </a:solidFill>
                <a:latin typeface="Bradley Hand" charset="0"/>
                <a:ea typeface="Bradley Hand" charset="0"/>
                <a:cs typeface="Bradley Hand" charset="0"/>
              </a:rPr>
              <a:t>+ Your Effort </a:t>
            </a:r>
          </a:p>
          <a:p>
            <a:pPr algn="ctr"/>
            <a:r>
              <a:rPr lang="en-GB" sz="2800" dirty="0">
                <a:solidFill>
                  <a:srgbClr val="0070C0"/>
                </a:solidFill>
                <a:latin typeface="Bradley Hand" charset="0"/>
                <a:ea typeface="Bradley Hand" charset="0"/>
                <a:cs typeface="Bradley Hand" charset="0"/>
              </a:rPr>
              <a:t>= Best Performance for Longer</a:t>
            </a:r>
          </a:p>
        </p:txBody>
      </p:sp>
    </p:spTree>
    <p:extLst>
      <p:ext uri="{BB962C8B-B14F-4D97-AF65-F5344CB8AC3E}">
        <p14:creationId xmlns:p14="http://schemas.microsoft.com/office/powerpoint/2010/main" val="414768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3" descr="NUT_PENTA_NEUTR_2_LH_1505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3" name="Rechteck 2"/>
          <p:cNvSpPr/>
          <p:nvPr/>
        </p:nvSpPr>
        <p:spPr>
          <a:xfrm>
            <a:off x="107504" y="1890117"/>
            <a:ext cx="8712968" cy="50921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28600">
              <a:lnSpc>
                <a:spcPct val="105000"/>
              </a:lnSpc>
              <a:spcAft>
                <a:spcPts val="1800"/>
              </a:spcAft>
            </a:pP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Die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Inhaltsstoffe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unseres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Power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BOOOST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®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Produktes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bewirken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nachweislich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Kontinuierliche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Befüllung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Energie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- und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Muskel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Speicher</a:t>
            </a: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Ersatz der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verbrauchten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Mineralstoffe</a:t>
            </a:r>
            <a:endParaRPr lang="en-GB" b="1" dirty="0">
              <a:solidFill>
                <a:schemeClr val="accent1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Aktivierung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des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Zellstoffwechsels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Knorpel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-,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Knochen</a:t>
            </a:r>
            <a:r>
              <a:rPr lang="en-GB" b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-, und </a:t>
            </a:r>
            <a:r>
              <a:rPr lang="en-GB" b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Bindegewebszellen</a:t>
            </a:r>
            <a:endParaRPr lang="en-GB" dirty="0">
              <a:solidFill>
                <a:schemeClr val="accent1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Steigerung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Leistungs-Ökonomie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r-IN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“die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Energie-Kurve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oben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halten</a:t>
            </a:r>
            <a:r>
              <a:rPr lang="en-GB" b="1" dirty="0">
                <a:solidFill>
                  <a:schemeClr val="accent1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Einfache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Einnahme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 1 Portion = 50g / 60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Minuten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während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Anstrengung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rgbClr val="3B84B5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Keine</a:t>
            </a:r>
            <a:r>
              <a:rPr lang="en-GB" b="1" dirty="0">
                <a:solidFill>
                  <a:srgbClr val="3B84B5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3B84B5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Belastung</a:t>
            </a:r>
            <a:r>
              <a:rPr lang="en-GB" b="1" dirty="0">
                <a:solidFill>
                  <a:srgbClr val="3B84B5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GB" b="1" dirty="0" err="1">
                <a:solidFill>
                  <a:srgbClr val="3B84B5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Verdauung</a:t>
            </a:r>
            <a:endParaRPr lang="en-GB" b="1" dirty="0">
              <a:solidFill>
                <a:srgbClr val="3B84B5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35100" indent="-363538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GB" b="1" dirty="0">
              <a:solidFill>
                <a:schemeClr val="tx2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ctr">
              <a:lnSpc>
                <a:spcPct val="105000"/>
              </a:lnSpc>
              <a:spcAft>
                <a:spcPts val="800"/>
              </a:spcAft>
            </a:pPr>
            <a:r>
              <a:rPr lang="en-GB" sz="2000" b="1" i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Sie</a:t>
            </a:r>
            <a:r>
              <a:rPr lang="en-GB" sz="2000" b="1" i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können</a:t>
            </a:r>
            <a:r>
              <a:rPr lang="en-GB" sz="2000" b="1" i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länger</a:t>
            </a:r>
            <a:r>
              <a:rPr lang="en-GB" sz="2000" b="1" i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Ihre</a:t>
            </a:r>
            <a:r>
              <a:rPr lang="en-GB" sz="2000" b="1" i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maximale</a:t>
            </a:r>
            <a:r>
              <a:rPr lang="en-GB" sz="2000" b="1" i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Leistung</a:t>
            </a:r>
            <a:r>
              <a:rPr lang="en-GB" sz="2000" b="1" i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abrufen</a:t>
            </a:r>
            <a:r>
              <a:rPr lang="en-GB" sz="2000" b="1" i="1" dirty="0">
                <a:solidFill>
                  <a:schemeClr val="tx2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228600" algn="ctr">
              <a:lnSpc>
                <a:spcPct val="105000"/>
              </a:lnSpc>
              <a:spcAft>
                <a:spcPts val="800"/>
              </a:spcAft>
            </a:pPr>
            <a:endParaRPr lang="en-GB" sz="2000" b="1" i="1" dirty="0">
              <a:solidFill>
                <a:schemeClr val="tx2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21486" y="51206"/>
            <a:ext cx="7200801" cy="1323439"/>
          </a:xfrm>
          <a:prstGeom prst="rect">
            <a:avLst/>
          </a:prstGeom>
          <a:solidFill>
            <a:srgbClr val="FFFF00">
              <a:alpha val="28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4400" b="1" dirty="0" err="1">
                <a:ln w="12700">
                  <a:solidFill>
                    <a:schemeClr val="tx2"/>
                  </a:solidFill>
                </a:ln>
                <a:solidFill>
                  <a:srgbClr val="FFFF00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de-DE" sz="3600" b="1" dirty="0" err="1">
                <a:solidFill>
                  <a:schemeClr val="tx2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BOOOST</a:t>
            </a:r>
            <a:r>
              <a:rPr lang="de-DE" sz="36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® </a:t>
            </a:r>
            <a:r>
              <a:rPr lang="de-DE" sz="3600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36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dirty="0" err="1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emcBOOOST</a:t>
            </a:r>
            <a:r>
              <a:rPr lang="de-DE" sz="36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74278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4" y="836712"/>
            <a:ext cx="2335651" cy="441438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-11012"/>
            <a:ext cx="9144000" cy="6858000"/>
          </a:xfrm>
          <a:prstGeom prst="rect">
            <a:avLst/>
          </a:prstGeom>
          <a:blipFill dpi="0" rotWithShape="1">
            <a:blip r:embed="rId3" cstate="screen">
              <a:alphaModFix amt="3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Bild 3" descr="NUT_PENTA_NEUTR_2_LH_150526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22E7CDE-B214-7D3A-1EF2-D09D4D4768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57" y="1919722"/>
            <a:ext cx="2012187" cy="30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55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3" descr="NUT_PENTA_NEUTR_2_LH_15052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sp>
        <p:nvSpPr>
          <p:cNvPr id="3" name="Rechteck 2"/>
          <p:cNvSpPr/>
          <p:nvPr/>
        </p:nvSpPr>
        <p:spPr>
          <a:xfrm>
            <a:off x="2029212" y="-27384"/>
            <a:ext cx="843501" cy="6432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  <a:p>
            <a:pPr algn="ctr">
              <a:spcAft>
                <a:spcPts val="2400"/>
              </a:spcAft>
            </a:pPr>
            <a:r>
              <a:rPr lang="de-D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</a:p>
          <a:p>
            <a:pPr algn="ctr">
              <a:spcAft>
                <a:spcPts val="1200"/>
              </a:spcAft>
            </a:pPr>
            <a:r>
              <a:rPr lang="de-DE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</a:p>
          <a:p>
            <a:pPr algn="ctr">
              <a:spcAft>
                <a:spcPts val="3600"/>
              </a:spcAft>
            </a:pPr>
            <a:r>
              <a:rPr lang="de-DE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  <a:endParaRPr lang="de-DE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de-D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</a:p>
          <a:p>
            <a:pPr algn="ctr"/>
            <a:r>
              <a:rPr lang="de-D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065981" y="3391027"/>
            <a:ext cx="57658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+mn-lt"/>
              </a:rPr>
              <a:t>Stimulati</a:t>
            </a:r>
            <a:r>
              <a:rPr lang="de-DE" sz="2000" dirty="0">
                <a:latin typeface="+mn-lt"/>
              </a:rPr>
              <a:t>              n des spezifischen Zellstoffwechsels: </a:t>
            </a:r>
          </a:p>
          <a:p>
            <a:r>
              <a:rPr lang="de-DE" sz="2000" dirty="0">
                <a:latin typeface="+mn-lt"/>
              </a:rPr>
              <a:t>			Knorpelregeneration</a:t>
            </a:r>
          </a:p>
          <a:p>
            <a:r>
              <a:rPr lang="de-DE" sz="2000" dirty="0">
                <a:latin typeface="+mn-lt"/>
              </a:rPr>
              <a:t>			Knochenmineralisierung</a:t>
            </a:r>
          </a:p>
          <a:p>
            <a:r>
              <a:rPr lang="de-DE" sz="2000" dirty="0">
                <a:latin typeface="+mn-lt"/>
              </a:rPr>
              <a:t>			Bindegewebsregenration</a:t>
            </a:r>
            <a:endParaRPr lang="de-DE" dirty="0"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13128" y="4930656"/>
            <a:ext cx="5134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n-lt"/>
              </a:rPr>
              <a:t>chutz der Zellen -&gt; Stärkung des Immunsystems</a:t>
            </a:r>
            <a:endParaRPr lang="de-DE" dirty="0"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872713" y="336276"/>
            <a:ext cx="52809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n-lt"/>
              </a:rPr>
              <a:t>ereitstellen der optimalen </a:t>
            </a:r>
            <a:r>
              <a:rPr lang="de-DE" sz="2000" dirty="0" err="1">
                <a:latin typeface="+mn-lt"/>
              </a:rPr>
              <a:t>KH:Eiweiß</a:t>
            </a:r>
            <a:r>
              <a:rPr lang="de-DE" sz="2000" dirty="0">
                <a:latin typeface="+mn-lt"/>
              </a:rPr>
              <a:t> - Mischung:</a:t>
            </a:r>
          </a:p>
          <a:p>
            <a:endParaRPr lang="de-DE" dirty="0">
              <a:latin typeface="+mn-l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71800" y="5693344"/>
            <a:ext cx="40102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he Recovery Products for Champions</a:t>
            </a:r>
          </a:p>
          <a:p>
            <a:endParaRPr lang="de-DE" dirty="0">
              <a:latin typeface="+mn-lt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813128" y="2328451"/>
            <a:ext cx="6340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pen-Window</a:t>
            </a:r>
            <a:r>
              <a:rPr lang="de-DE" dirty="0"/>
              <a:t>: immunologische Lücke nach sportlichen </a:t>
            </a:r>
          </a:p>
          <a:p>
            <a:r>
              <a:rPr lang="de-DE" dirty="0"/>
              <a:t>Belastungen des Organismus. Erhöhtes Erkrankungsrisiko!  </a:t>
            </a:r>
          </a:p>
        </p:txBody>
      </p:sp>
      <p:sp>
        <p:nvSpPr>
          <p:cNvPr id="15" name="Rechteck 14"/>
          <p:cNvSpPr/>
          <p:nvPr/>
        </p:nvSpPr>
        <p:spPr>
          <a:xfrm>
            <a:off x="1475656" y="1183948"/>
            <a:ext cx="7631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„Wind          w </a:t>
            </a:r>
            <a:r>
              <a:rPr lang="de-DE" dirty="0" err="1"/>
              <a:t>of</a:t>
            </a:r>
            <a:r>
              <a:rPr lang="de-DE" dirty="0"/>
              <a:t> Growth“ = bis max. 20-30 Minuten nach Aktivität: 		           Eiweißbausteine und </a:t>
            </a:r>
            <a:r>
              <a:rPr lang="de-DE" dirty="0" err="1"/>
              <a:t>Glykogenspeicher</a:t>
            </a:r>
            <a:r>
              <a:rPr lang="de-DE" dirty="0"/>
              <a:t> 		           	           werden besonders gut aufgenommen bzw. wieder befüllt.  </a:t>
            </a:r>
          </a:p>
        </p:txBody>
      </p:sp>
    </p:spTree>
    <p:extLst>
      <p:ext uri="{BB962C8B-B14F-4D97-AF65-F5344CB8AC3E}">
        <p14:creationId xmlns:p14="http://schemas.microsoft.com/office/powerpoint/2010/main" val="514706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3" descr="NUT_PENTA_NEUTR_2_LH_15052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5486976"/>
            <a:ext cx="2088232" cy="135924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 rot="16200000">
            <a:off x="-58704" y="35870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Leistungsniveau</a:t>
            </a:r>
          </a:p>
        </p:txBody>
      </p:sp>
      <p:sp>
        <p:nvSpPr>
          <p:cNvPr id="12" name="Textfeld 11"/>
          <p:cNvSpPr txBox="1"/>
          <p:nvPr/>
        </p:nvSpPr>
        <p:spPr>
          <a:xfrm rot="1439017">
            <a:off x="2460827" y="46285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Ermüdung</a:t>
            </a:r>
          </a:p>
        </p:txBody>
      </p:sp>
      <p:sp>
        <p:nvSpPr>
          <p:cNvPr id="13" name="Textfeld 12"/>
          <p:cNvSpPr txBox="1"/>
          <p:nvPr/>
        </p:nvSpPr>
        <p:spPr>
          <a:xfrm rot="19059612">
            <a:off x="4226164" y="4193523"/>
            <a:ext cx="117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Erholung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969927" y="290179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Superkompensation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 flipV="1">
            <a:off x="2079910" y="3850625"/>
            <a:ext cx="6717764" cy="346910"/>
          </a:xfrm>
          <a:prstGeom prst="straightConnector1">
            <a:avLst/>
          </a:prstGeom>
          <a:ln w="635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ieren 28"/>
          <p:cNvGrpSpPr/>
          <p:nvPr/>
        </p:nvGrpSpPr>
        <p:grpSpPr>
          <a:xfrm>
            <a:off x="2079910" y="2598401"/>
            <a:ext cx="5061000" cy="2317230"/>
            <a:chOff x="5754331" y="1870870"/>
            <a:chExt cx="3050618" cy="846930"/>
          </a:xfrm>
        </p:grpSpPr>
        <p:sp>
          <p:nvSpPr>
            <p:cNvPr id="27" name="Freihandform 26"/>
            <p:cNvSpPr/>
            <p:nvPr/>
          </p:nvSpPr>
          <p:spPr>
            <a:xfrm>
              <a:off x="5754331" y="2095500"/>
              <a:ext cx="1524017" cy="622300"/>
            </a:xfrm>
            <a:custGeom>
              <a:avLst/>
              <a:gdLst>
                <a:gd name="connsiteX0" fmla="*/ 0 w 1524017"/>
                <a:gd name="connsiteY0" fmla="*/ 234950 h 622300"/>
                <a:gd name="connsiteX1" fmla="*/ 501650 w 1524017"/>
                <a:gd name="connsiteY1" fmla="*/ 241300 h 622300"/>
                <a:gd name="connsiteX2" fmla="*/ 520700 w 1524017"/>
                <a:gd name="connsiteY2" fmla="*/ 254000 h 622300"/>
                <a:gd name="connsiteX3" fmla="*/ 558800 w 1524017"/>
                <a:gd name="connsiteY3" fmla="*/ 285750 h 622300"/>
                <a:gd name="connsiteX4" fmla="*/ 571500 w 1524017"/>
                <a:gd name="connsiteY4" fmla="*/ 304800 h 622300"/>
                <a:gd name="connsiteX5" fmla="*/ 590550 w 1524017"/>
                <a:gd name="connsiteY5" fmla="*/ 342900 h 622300"/>
                <a:gd name="connsiteX6" fmla="*/ 609600 w 1524017"/>
                <a:gd name="connsiteY6" fmla="*/ 355600 h 622300"/>
                <a:gd name="connsiteX7" fmla="*/ 641350 w 1524017"/>
                <a:gd name="connsiteY7" fmla="*/ 381000 h 622300"/>
                <a:gd name="connsiteX8" fmla="*/ 679450 w 1524017"/>
                <a:gd name="connsiteY8" fmla="*/ 419100 h 622300"/>
                <a:gd name="connsiteX9" fmla="*/ 717550 w 1524017"/>
                <a:gd name="connsiteY9" fmla="*/ 450850 h 622300"/>
                <a:gd name="connsiteX10" fmla="*/ 762000 w 1524017"/>
                <a:gd name="connsiteY10" fmla="*/ 476250 h 622300"/>
                <a:gd name="connsiteX11" fmla="*/ 800100 w 1524017"/>
                <a:gd name="connsiteY11" fmla="*/ 508000 h 622300"/>
                <a:gd name="connsiteX12" fmla="*/ 838200 w 1524017"/>
                <a:gd name="connsiteY12" fmla="*/ 527050 h 622300"/>
                <a:gd name="connsiteX13" fmla="*/ 869950 w 1524017"/>
                <a:gd name="connsiteY13" fmla="*/ 552450 h 622300"/>
                <a:gd name="connsiteX14" fmla="*/ 927100 w 1524017"/>
                <a:gd name="connsiteY14" fmla="*/ 584200 h 622300"/>
                <a:gd name="connsiteX15" fmla="*/ 939800 w 1524017"/>
                <a:gd name="connsiteY15" fmla="*/ 603250 h 622300"/>
                <a:gd name="connsiteX16" fmla="*/ 958850 w 1524017"/>
                <a:gd name="connsiteY16" fmla="*/ 609600 h 622300"/>
                <a:gd name="connsiteX17" fmla="*/ 1003300 w 1524017"/>
                <a:gd name="connsiteY17" fmla="*/ 622300 h 622300"/>
                <a:gd name="connsiteX18" fmla="*/ 1206500 w 1524017"/>
                <a:gd name="connsiteY18" fmla="*/ 615950 h 622300"/>
                <a:gd name="connsiteX19" fmla="*/ 1225550 w 1524017"/>
                <a:gd name="connsiteY19" fmla="*/ 596900 h 622300"/>
                <a:gd name="connsiteX20" fmla="*/ 1263650 w 1524017"/>
                <a:gd name="connsiteY20" fmla="*/ 571500 h 622300"/>
                <a:gd name="connsiteX21" fmla="*/ 1289050 w 1524017"/>
                <a:gd name="connsiteY21" fmla="*/ 552450 h 622300"/>
                <a:gd name="connsiteX22" fmla="*/ 1314450 w 1524017"/>
                <a:gd name="connsiteY22" fmla="*/ 514350 h 622300"/>
                <a:gd name="connsiteX23" fmla="*/ 1339850 w 1524017"/>
                <a:gd name="connsiteY23" fmla="*/ 482600 h 622300"/>
                <a:gd name="connsiteX24" fmla="*/ 1352550 w 1524017"/>
                <a:gd name="connsiteY24" fmla="*/ 463550 h 622300"/>
                <a:gd name="connsiteX25" fmla="*/ 1365250 w 1524017"/>
                <a:gd name="connsiteY25" fmla="*/ 438150 h 622300"/>
                <a:gd name="connsiteX26" fmla="*/ 1403350 w 1524017"/>
                <a:gd name="connsiteY26" fmla="*/ 406400 h 622300"/>
                <a:gd name="connsiteX27" fmla="*/ 1422400 w 1524017"/>
                <a:gd name="connsiteY27" fmla="*/ 349250 h 622300"/>
                <a:gd name="connsiteX28" fmla="*/ 1428750 w 1524017"/>
                <a:gd name="connsiteY28" fmla="*/ 330200 h 622300"/>
                <a:gd name="connsiteX29" fmla="*/ 1447800 w 1524017"/>
                <a:gd name="connsiteY29" fmla="*/ 254000 h 622300"/>
                <a:gd name="connsiteX30" fmla="*/ 1454150 w 1524017"/>
                <a:gd name="connsiteY30" fmla="*/ 222250 h 622300"/>
                <a:gd name="connsiteX31" fmla="*/ 1460500 w 1524017"/>
                <a:gd name="connsiteY31" fmla="*/ 203200 h 622300"/>
                <a:gd name="connsiteX32" fmla="*/ 1479550 w 1524017"/>
                <a:gd name="connsiteY32" fmla="*/ 139700 h 622300"/>
                <a:gd name="connsiteX33" fmla="*/ 1498600 w 1524017"/>
                <a:gd name="connsiteY33" fmla="*/ 101600 h 622300"/>
                <a:gd name="connsiteX34" fmla="*/ 1511300 w 1524017"/>
                <a:gd name="connsiteY34" fmla="*/ 63500 h 622300"/>
                <a:gd name="connsiteX35" fmla="*/ 1524000 w 1524017"/>
                <a:gd name="connsiteY35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24017" h="622300">
                  <a:moveTo>
                    <a:pt x="0" y="234950"/>
                  </a:moveTo>
                  <a:cubicBezTo>
                    <a:pt x="167217" y="237067"/>
                    <a:pt x="334532" y="235186"/>
                    <a:pt x="501650" y="241300"/>
                  </a:cubicBezTo>
                  <a:cubicBezTo>
                    <a:pt x="509277" y="241579"/>
                    <a:pt x="514837" y="249114"/>
                    <a:pt x="520700" y="254000"/>
                  </a:cubicBezTo>
                  <a:cubicBezTo>
                    <a:pt x="569593" y="294744"/>
                    <a:pt x="511502" y="254218"/>
                    <a:pt x="558800" y="285750"/>
                  </a:cubicBezTo>
                  <a:cubicBezTo>
                    <a:pt x="563033" y="292100"/>
                    <a:pt x="568087" y="297974"/>
                    <a:pt x="571500" y="304800"/>
                  </a:cubicBezTo>
                  <a:cubicBezTo>
                    <a:pt x="581829" y="325458"/>
                    <a:pt x="572352" y="324702"/>
                    <a:pt x="590550" y="342900"/>
                  </a:cubicBezTo>
                  <a:cubicBezTo>
                    <a:pt x="595946" y="348296"/>
                    <a:pt x="603250" y="351367"/>
                    <a:pt x="609600" y="355600"/>
                  </a:cubicBezTo>
                  <a:cubicBezTo>
                    <a:pt x="644459" y="407889"/>
                    <a:pt x="598881" y="347969"/>
                    <a:pt x="641350" y="381000"/>
                  </a:cubicBezTo>
                  <a:cubicBezTo>
                    <a:pt x="655527" y="392027"/>
                    <a:pt x="664506" y="409137"/>
                    <a:pt x="679450" y="419100"/>
                  </a:cubicBezTo>
                  <a:cubicBezTo>
                    <a:pt x="726748" y="450632"/>
                    <a:pt x="668657" y="410106"/>
                    <a:pt x="717550" y="450850"/>
                  </a:cubicBezTo>
                  <a:cubicBezTo>
                    <a:pt x="753546" y="480847"/>
                    <a:pt x="718524" y="445196"/>
                    <a:pt x="762000" y="476250"/>
                  </a:cubicBezTo>
                  <a:cubicBezTo>
                    <a:pt x="794769" y="499656"/>
                    <a:pt x="766506" y="491203"/>
                    <a:pt x="800100" y="508000"/>
                  </a:cubicBezTo>
                  <a:cubicBezTo>
                    <a:pt x="852680" y="534290"/>
                    <a:pt x="783605" y="490654"/>
                    <a:pt x="838200" y="527050"/>
                  </a:cubicBezTo>
                  <a:cubicBezTo>
                    <a:pt x="861666" y="562249"/>
                    <a:pt x="837474" y="534408"/>
                    <a:pt x="869950" y="552450"/>
                  </a:cubicBezTo>
                  <a:cubicBezTo>
                    <a:pt x="935454" y="588841"/>
                    <a:pt x="883995" y="569832"/>
                    <a:pt x="927100" y="584200"/>
                  </a:cubicBezTo>
                  <a:cubicBezTo>
                    <a:pt x="931333" y="590550"/>
                    <a:pt x="933841" y="598482"/>
                    <a:pt x="939800" y="603250"/>
                  </a:cubicBezTo>
                  <a:cubicBezTo>
                    <a:pt x="945027" y="607431"/>
                    <a:pt x="952414" y="607761"/>
                    <a:pt x="958850" y="609600"/>
                  </a:cubicBezTo>
                  <a:cubicBezTo>
                    <a:pt x="1014664" y="625547"/>
                    <a:pt x="957625" y="607075"/>
                    <a:pt x="1003300" y="622300"/>
                  </a:cubicBezTo>
                  <a:cubicBezTo>
                    <a:pt x="1071033" y="620183"/>
                    <a:pt x="1139172" y="623645"/>
                    <a:pt x="1206500" y="615950"/>
                  </a:cubicBezTo>
                  <a:cubicBezTo>
                    <a:pt x="1215422" y="614930"/>
                    <a:pt x="1218461" y="602413"/>
                    <a:pt x="1225550" y="596900"/>
                  </a:cubicBezTo>
                  <a:cubicBezTo>
                    <a:pt x="1237598" y="587529"/>
                    <a:pt x="1251439" y="580658"/>
                    <a:pt x="1263650" y="571500"/>
                  </a:cubicBezTo>
                  <a:lnTo>
                    <a:pt x="1289050" y="552450"/>
                  </a:lnTo>
                  <a:cubicBezTo>
                    <a:pt x="1308876" y="492972"/>
                    <a:pt x="1276397" y="580942"/>
                    <a:pt x="1314450" y="514350"/>
                  </a:cubicBezTo>
                  <a:cubicBezTo>
                    <a:pt x="1335087" y="478235"/>
                    <a:pt x="1302808" y="494947"/>
                    <a:pt x="1339850" y="482600"/>
                  </a:cubicBezTo>
                  <a:cubicBezTo>
                    <a:pt x="1344083" y="476250"/>
                    <a:pt x="1348764" y="470176"/>
                    <a:pt x="1352550" y="463550"/>
                  </a:cubicBezTo>
                  <a:cubicBezTo>
                    <a:pt x="1357246" y="455331"/>
                    <a:pt x="1359748" y="445853"/>
                    <a:pt x="1365250" y="438150"/>
                  </a:cubicBezTo>
                  <a:cubicBezTo>
                    <a:pt x="1376362" y="422593"/>
                    <a:pt x="1388160" y="416527"/>
                    <a:pt x="1403350" y="406400"/>
                  </a:cubicBezTo>
                  <a:lnTo>
                    <a:pt x="1422400" y="349250"/>
                  </a:lnTo>
                  <a:cubicBezTo>
                    <a:pt x="1424517" y="342900"/>
                    <a:pt x="1427127" y="336694"/>
                    <a:pt x="1428750" y="330200"/>
                  </a:cubicBezTo>
                  <a:cubicBezTo>
                    <a:pt x="1435100" y="304800"/>
                    <a:pt x="1442665" y="279673"/>
                    <a:pt x="1447800" y="254000"/>
                  </a:cubicBezTo>
                  <a:cubicBezTo>
                    <a:pt x="1449917" y="243417"/>
                    <a:pt x="1451532" y="232721"/>
                    <a:pt x="1454150" y="222250"/>
                  </a:cubicBezTo>
                  <a:cubicBezTo>
                    <a:pt x="1455773" y="215756"/>
                    <a:pt x="1458661" y="209636"/>
                    <a:pt x="1460500" y="203200"/>
                  </a:cubicBezTo>
                  <a:cubicBezTo>
                    <a:pt x="1479694" y="136022"/>
                    <a:pt x="1449369" y="230242"/>
                    <a:pt x="1479550" y="139700"/>
                  </a:cubicBezTo>
                  <a:cubicBezTo>
                    <a:pt x="1502708" y="70225"/>
                    <a:pt x="1465774" y="175458"/>
                    <a:pt x="1498600" y="101600"/>
                  </a:cubicBezTo>
                  <a:cubicBezTo>
                    <a:pt x="1504037" y="89367"/>
                    <a:pt x="1508053" y="76487"/>
                    <a:pt x="1511300" y="63500"/>
                  </a:cubicBezTo>
                  <a:cubicBezTo>
                    <a:pt x="1525027" y="8593"/>
                    <a:pt x="1524000" y="30154"/>
                    <a:pt x="1524000" y="0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Freihandform 27"/>
            <p:cNvSpPr/>
            <p:nvPr/>
          </p:nvSpPr>
          <p:spPr>
            <a:xfrm>
              <a:off x="7280932" y="1870870"/>
              <a:ext cx="1524017" cy="622300"/>
            </a:xfrm>
            <a:custGeom>
              <a:avLst/>
              <a:gdLst>
                <a:gd name="connsiteX0" fmla="*/ 0 w 1524017"/>
                <a:gd name="connsiteY0" fmla="*/ 234950 h 622300"/>
                <a:gd name="connsiteX1" fmla="*/ 501650 w 1524017"/>
                <a:gd name="connsiteY1" fmla="*/ 241300 h 622300"/>
                <a:gd name="connsiteX2" fmla="*/ 520700 w 1524017"/>
                <a:gd name="connsiteY2" fmla="*/ 254000 h 622300"/>
                <a:gd name="connsiteX3" fmla="*/ 558800 w 1524017"/>
                <a:gd name="connsiteY3" fmla="*/ 285750 h 622300"/>
                <a:gd name="connsiteX4" fmla="*/ 571500 w 1524017"/>
                <a:gd name="connsiteY4" fmla="*/ 304800 h 622300"/>
                <a:gd name="connsiteX5" fmla="*/ 590550 w 1524017"/>
                <a:gd name="connsiteY5" fmla="*/ 342900 h 622300"/>
                <a:gd name="connsiteX6" fmla="*/ 609600 w 1524017"/>
                <a:gd name="connsiteY6" fmla="*/ 355600 h 622300"/>
                <a:gd name="connsiteX7" fmla="*/ 641350 w 1524017"/>
                <a:gd name="connsiteY7" fmla="*/ 381000 h 622300"/>
                <a:gd name="connsiteX8" fmla="*/ 679450 w 1524017"/>
                <a:gd name="connsiteY8" fmla="*/ 419100 h 622300"/>
                <a:gd name="connsiteX9" fmla="*/ 717550 w 1524017"/>
                <a:gd name="connsiteY9" fmla="*/ 450850 h 622300"/>
                <a:gd name="connsiteX10" fmla="*/ 762000 w 1524017"/>
                <a:gd name="connsiteY10" fmla="*/ 476250 h 622300"/>
                <a:gd name="connsiteX11" fmla="*/ 800100 w 1524017"/>
                <a:gd name="connsiteY11" fmla="*/ 508000 h 622300"/>
                <a:gd name="connsiteX12" fmla="*/ 838200 w 1524017"/>
                <a:gd name="connsiteY12" fmla="*/ 527050 h 622300"/>
                <a:gd name="connsiteX13" fmla="*/ 869950 w 1524017"/>
                <a:gd name="connsiteY13" fmla="*/ 552450 h 622300"/>
                <a:gd name="connsiteX14" fmla="*/ 927100 w 1524017"/>
                <a:gd name="connsiteY14" fmla="*/ 584200 h 622300"/>
                <a:gd name="connsiteX15" fmla="*/ 939800 w 1524017"/>
                <a:gd name="connsiteY15" fmla="*/ 603250 h 622300"/>
                <a:gd name="connsiteX16" fmla="*/ 958850 w 1524017"/>
                <a:gd name="connsiteY16" fmla="*/ 609600 h 622300"/>
                <a:gd name="connsiteX17" fmla="*/ 1003300 w 1524017"/>
                <a:gd name="connsiteY17" fmla="*/ 622300 h 622300"/>
                <a:gd name="connsiteX18" fmla="*/ 1206500 w 1524017"/>
                <a:gd name="connsiteY18" fmla="*/ 615950 h 622300"/>
                <a:gd name="connsiteX19" fmla="*/ 1225550 w 1524017"/>
                <a:gd name="connsiteY19" fmla="*/ 596900 h 622300"/>
                <a:gd name="connsiteX20" fmla="*/ 1263650 w 1524017"/>
                <a:gd name="connsiteY20" fmla="*/ 571500 h 622300"/>
                <a:gd name="connsiteX21" fmla="*/ 1289050 w 1524017"/>
                <a:gd name="connsiteY21" fmla="*/ 552450 h 622300"/>
                <a:gd name="connsiteX22" fmla="*/ 1314450 w 1524017"/>
                <a:gd name="connsiteY22" fmla="*/ 514350 h 622300"/>
                <a:gd name="connsiteX23" fmla="*/ 1339850 w 1524017"/>
                <a:gd name="connsiteY23" fmla="*/ 482600 h 622300"/>
                <a:gd name="connsiteX24" fmla="*/ 1352550 w 1524017"/>
                <a:gd name="connsiteY24" fmla="*/ 463550 h 622300"/>
                <a:gd name="connsiteX25" fmla="*/ 1365250 w 1524017"/>
                <a:gd name="connsiteY25" fmla="*/ 438150 h 622300"/>
                <a:gd name="connsiteX26" fmla="*/ 1403350 w 1524017"/>
                <a:gd name="connsiteY26" fmla="*/ 406400 h 622300"/>
                <a:gd name="connsiteX27" fmla="*/ 1422400 w 1524017"/>
                <a:gd name="connsiteY27" fmla="*/ 349250 h 622300"/>
                <a:gd name="connsiteX28" fmla="*/ 1428750 w 1524017"/>
                <a:gd name="connsiteY28" fmla="*/ 330200 h 622300"/>
                <a:gd name="connsiteX29" fmla="*/ 1447800 w 1524017"/>
                <a:gd name="connsiteY29" fmla="*/ 254000 h 622300"/>
                <a:gd name="connsiteX30" fmla="*/ 1454150 w 1524017"/>
                <a:gd name="connsiteY30" fmla="*/ 222250 h 622300"/>
                <a:gd name="connsiteX31" fmla="*/ 1460500 w 1524017"/>
                <a:gd name="connsiteY31" fmla="*/ 203200 h 622300"/>
                <a:gd name="connsiteX32" fmla="*/ 1479550 w 1524017"/>
                <a:gd name="connsiteY32" fmla="*/ 139700 h 622300"/>
                <a:gd name="connsiteX33" fmla="*/ 1498600 w 1524017"/>
                <a:gd name="connsiteY33" fmla="*/ 101600 h 622300"/>
                <a:gd name="connsiteX34" fmla="*/ 1511300 w 1524017"/>
                <a:gd name="connsiteY34" fmla="*/ 63500 h 622300"/>
                <a:gd name="connsiteX35" fmla="*/ 1524000 w 1524017"/>
                <a:gd name="connsiteY35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24017" h="622300">
                  <a:moveTo>
                    <a:pt x="0" y="234950"/>
                  </a:moveTo>
                  <a:cubicBezTo>
                    <a:pt x="167217" y="237067"/>
                    <a:pt x="334532" y="235186"/>
                    <a:pt x="501650" y="241300"/>
                  </a:cubicBezTo>
                  <a:cubicBezTo>
                    <a:pt x="509277" y="241579"/>
                    <a:pt x="514837" y="249114"/>
                    <a:pt x="520700" y="254000"/>
                  </a:cubicBezTo>
                  <a:cubicBezTo>
                    <a:pt x="569593" y="294744"/>
                    <a:pt x="511502" y="254218"/>
                    <a:pt x="558800" y="285750"/>
                  </a:cubicBezTo>
                  <a:cubicBezTo>
                    <a:pt x="563033" y="292100"/>
                    <a:pt x="568087" y="297974"/>
                    <a:pt x="571500" y="304800"/>
                  </a:cubicBezTo>
                  <a:cubicBezTo>
                    <a:pt x="581829" y="325458"/>
                    <a:pt x="572352" y="324702"/>
                    <a:pt x="590550" y="342900"/>
                  </a:cubicBezTo>
                  <a:cubicBezTo>
                    <a:pt x="595946" y="348296"/>
                    <a:pt x="603250" y="351367"/>
                    <a:pt x="609600" y="355600"/>
                  </a:cubicBezTo>
                  <a:cubicBezTo>
                    <a:pt x="644459" y="407889"/>
                    <a:pt x="598881" y="347969"/>
                    <a:pt x="641350" y="381000"/>
                  </a:cubicBezTo>
                  <a:cubicBezTo>
                    <a:pt x="655527" y="392027"/>
                    <a:pt x="664506" y="409137"/>
                    <a:pt x="679450" y="419100"/>
                  </a:cubicBezTo>
                  <a:cubicBezTo>
                    <a:pt x="726748" y="450632"/>
                    <a:pt x="668657" y="410106"/>
                    <a:pt x="717550" y="450850"/>
                  </a:cubicBezTo>
                  <a:cubicBezTo>
                    <a:pt x="753546" y="480847"/>
                    <a:pt x="718524" y="445196"/>
                    <a:pt x="762000" y="476250"/>
                  </a:cubicBezTo>
                  <a:cubicBezTo>
                    <a:pt x="794769" y="499656"/>
                    <a:pt x="766506" y="491203"/>
                    <a:pt x="800100" y="508000"/>
                  </a:cubicBezTo>
                  <a:cubicBezTo>
                    <a:pt x="852680" y="534290"/>
                    <a:pt x="783605" y="490654"/>
                    <a:pt x="838200" y="527050"/>
                  </a:cubicBezTo>
                  <a:cubicBezTo>
                    <a:pt x="861666" y="562249"/>
                    <a:pt x="837474" y="534408"/>
                    <a:pt x="869950" y="552450"/>
                  </a:cubicBezTo>
                  <a:cubicBezTo>
                    <a:pt x="935454" y="588841"/>
                    <a:pt x="883995" y="569832"/>
                    <a:pt x="927100" y="584200"/>
                  </a:cubicBezTo>
                  <a:cubicBezTo>
                    <a:pt x="931333" y="590550"/>
                    <a:pt x="933841" y="598482"/>
                    <a:pt x="939800" y="603250"/>
                  </a:cubicBezTo>
                  <a:cubicBezTo>
                    <a:pt x="945027" y="607431"/>
                    <a:pt x="952414" y="607761"/>
                    <a:pt x="958850" y="609600"/>
                  </a:cubicBezTo>
                  <a:cubicBezTo>
                    <a:pt x="1014664" y="625547"/>
                    <a:pt x="957625" y="607075"/>
                    <a:pt x="1003300" y="622300"/>
                  </a:cubicBezTo>
                  <a:cubicBezTo>
                    <a:pt x="1071033" y="620183"/>
                    <a:pt x="1139172" y="623645"/>
                    <a:pt x="1206500" y="615950"/>
                  </a:cubicBezTo>
                  <a:cubicBezTo>
                    <a:pt x="1215422" y="614930"/>
                    <a:pt x="1218461" y="602413"/>
                    <a:pt x="1225550" y="596900"/>
                  </a:cubicBezTo>
                  <a:cubicBezTo>
                    <a:pt x="1237598" y="587529"/>
                    <a:pt x="1251439" y="580658"/>
                    <a:pt x="1263650" y="571500"/>
                  </a:cubicBezTo>
                  <a:lnTo>
                    <a:pt x="1289050" y="552450"/>
                  </a:lnTo>
                  <a:cubicBezTo>
                    <a:pt x="1308876" y="492972"/>
                    <a:pt x="1276397" y="580942"/>
                    <a:pt x="1314450" y="514350"/>
                  </a:cubicBezTo>
                  <a:cubicBezTo>
                    <a:pt x="1335087" y="478235"/>
                    <a:pt x="1302808" y="494947"/>
                    <a:pt x="1339850" y="482600"/>
                  </a:cubicBezTo>
                  <a:cubicBezTo>
                    <a:pt x="1344083" y="476250"/>
                    <a:pt x="1348764" y="470176"/>
                    <a:pt x="1352550" y="463550"/>
                  </a:cubicBezTo>
                  <a:cubicBezTo>
                    <a:pt x="1357246" y="455331"/>
                    <a:pt x="1359748" y="445853"/>
                    <a:pt x="1365250" y="438150"/>
                  </a:cubicBezTo>
                  <a:cubicBezTo>
                    <a:pt x="1376362" y="422593"/>
                    <a:pt x="1388160" y="416527"/>
                    <a:pt x="1403350" y="406400"/>
                  </a:cubicBezTo>
                  <a:lnTo>
                    <a:pt x="1422400" y="349250"/>
                  </a:lnTo>
                  <a:cubicBezTo>
                    <a:pt x="1424517" y="342900"/>
                    <a:pt x="1427127" y="336694"/>
                    <a:pt x="1428750" y="330200"/>
                  </a:cubicBezTo>
                  <a:cubicBezTo>
                    <a:pt x="1435100" y="304800"/>
                    <a:pt x="1442665" y="279673"/>
                    <a:pt x="1447800" y="254000"/>
                  </a:cubicBezTo>
                  <a:cubicBezTo>
                    <a:pt x="1449917" y="243417"/>
                    <a:pt x="1451532" y="232721"/>
                    <a:pt x="1454150" y="222250"/>
                  </a:cubicBezTo>
                  <a:cubicBezTo>
                    <a:pt x="1455773" y="215756"/>
                    <a:pt x="1458661" y="209636"/>
                    <a:pt x="1460500" y="203200"/>
                  </a:cubicBezTo>
                  <a:cubicBezTo>
                    <a:pt x="1479694" y="136022"/>
                    <a:pt x="1449369" y="230242"/>
                    <a:pt x="1479550" y="139700"/>
                  </a:cubicBezTo>
                  <a:cubicBezTo>
                    <a:pt x="1502708" y="70225"/>
                    <a:pt x="1465774" y="175458"/>
                    <a:pt x="1498600" y="101600"/>
                  </a:cubicBezTo>
                  <a:cubicBezTo>
                    <a:pt x="1504037" y="89367"/>
                    <a:pt x="1508053" y="76487"/>
                    <a:pt x="1511300" y="63500"/>
                  </a:cubicBezTo>
                  <a:cubicBezTo>
                    <a:pt x="1525027" y="8593"/>
                    <a:pt x="1524000" y="30154"/>
                    <a:pt x="1524000" y="0"/>
                  </a:cubicBezTo>
                </a:path>
              </a:pathLst>
            </a:custGeom>
            <a:noFill/>
            <a:ln w="762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D059806E-85FD-3AE1-422A-B6FE30A5DB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10" y="129797"/>
            <a:ext cx="2133203" cy="28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43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3" descr="NUT_PENTA_NEUTR_2_LH_15052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2555776" y="3933056"/>
            <a:ext cx="5522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 – Speicher - Auffüllung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267744" y="3068960"/>
            <a:ext cx="61660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Muskel – Speicher - Auffüllung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79712" y="2132856"/>
            <a:ext cx="7007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Zellstoffwechsel - Stimulierung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784" y="476672"/>
            <a:ext cx="3744416" cy="10171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69F6D9-8176-35AE-10C1-EECE4A7C8A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8716"/>
            <a:ext cx="1694109" cy="228526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38F84CE-8661-43CD-6997-FFE7395D6B96}"/>
              </a:ext>
            </a:extLst>
          </p:cNvPr>
          <p:cNvSpPr/>
          <p:nvPr/>
        </p:nvSpPr>
        <p:spPr>
          <a:xfrm>
            <a:off x="2555776" y="5784562"/>
            <a:ext cx="4756280" cy="596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>
              <a:lnSpc>
                <a:spcPct val="105000"/>
              </a:lnSpc>
              <a:spcAft>
                <a:spcPts val="600"/>
              </a:spcAft>
            </a:pPr>
            <a:r>
              <a:rPr lang="en-GB" sz="1350" b="1" dirty="0">
                <a:solidFill>
                  <a:srgbClr val="00B050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Approved by the Cologne and LGC laboratories </a:t>
            </a:r>
          </a:p>
          <a:p>
            <a:pPr marL="171450">
              <a:lnSpc>
                <a:spcPct val="105000"/>
              </a:lnSpc>
              <a:spcAft>
                <a:spcPts val="600"/>
              </a:spcAft>
            </a:pPr>
            <a:r>
              <a:rPr lang="en-GB" sz="1350" b="1" dirty="0">
                <a:solidFill>
                  <a:srgbClr val="00B050"/>
                </a:solidFill>
                <a:latin typeface="DINPro-Regular" panose="02000503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as free of doping and stimulant substances</a:t>
            </a:r>
          </a:p>
        </p:txBody>
      </p:sp>
    </p:spTree>
    <p:extLst>
      <p:ext uri="{BB962C8B-B14F-4D97-AF65-F5344CB8AC3E}">
        <p14:creationId xmlns:p14="http://schemas.microsoft.com/office/powerpoint/2010/main" val="615057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8089933" y="5983635"/>
            <a:ext cx="1108008" cy="848166"/>
            <a:chOff x="3258469" y="2213810"/>
            <a:chExt cx="3164360" cy="2927453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8469" y="2213810"/>
              <a:ext cx="3164360" cy="2927453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3995937" y="3013501"/>
              <a:ext cx="1406368" cy="1380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>
                  <a:solidFill>
                    <a:schemeClr val="bg1"/>
                  </a:solidFill>
                  <a:latin typeface="Elephant" panose="02020904090505020303" pitchFamily="18" charset="0"/>
                </a:rPr>
                <a:t>ng</a:t>
              </a:r>
              <a:endParaRPr lang="de-DE" sz="2000" dirty="0">
                <a:solidFill>
                  <a:schemeClr val="bg1"/>
                </a:solidFill>
                <a:latin typeface="Elephant" panose="02020904090505020303" pitchFamily="18" charset="0"/>
              </a:endParaRP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45302" y="1053932"/>
            <a:ext cx="7656295" cy="107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fontAlgn="base">
              <a:spcAft>
                <a:spcPts val="0"/>
              </a:spcAft>
            </a:pPr>
            <a:r>
              <a:rPr lang="en-GB" sz="3600" b="1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Produkt</a:t>
            </a:r>
            <a:r>
              <a:rPr lang="en-GB" sz="3600" b="1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– Highlights:</a:t>
            </a:r>
            <a:r>
              <a:rPr lang="en-GB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 </a:t>
            </a:r>
            <a:endParaRPr lang="en-GB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71141" y="1662972"/>
            <a:ext cx="8604619" cy="107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Getested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auf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dopingrelevante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Substanzen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und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Stimulantien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– Köln &amp; London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Natürliche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Rohstoffquellen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– GMO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frei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(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ohne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Gen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manipulierte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Stoffe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)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Eiweißquellen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: Rind und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Geflügel</a:t>
            </a:r>
            <a:endParaRPr lang="en-GB" dirty="0">
              <a:solidFill>
                <a:srgbClr val="1F497D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Keine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Laktose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hinzugefügt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–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Primäre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Kohlenhydratquelle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: Dextrose (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Traubenzucker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)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Komplettes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proteinogenes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Aminosäurespektrum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inkl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.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aller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essentiellen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Aminosäuren</a:t>
            </a:r>
            <a:endParaRPr lang="en-GB" dirty="0">
              <a:solidFill>
                <a:srgbClr val="1F497D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Bewiesene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Knorpelstoffwechsel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Stimulation /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Knorpelschutz</a:t>
            </a:r>
            <a:endParaRPr lang="en-GB" dirty="0">
              <a:solidFill>
                <a:srgbClr val="1F497D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„Made in Germany“</a:t>
            </a:r>
          </a:p>
          <a:p>
            <a:pPr marL="285750" indent="-285750" fontAlgn="base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Anwendungsstudien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bestätigen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die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wissenschaftlichen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Dokumentationen</a:t>
            </a:r>
            <a:endParaRPr lang="en-GB" dirty="0">
              <a:solidFill>
                <a:srgbClr val="1F497D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marL="285750" indent="-285750" fontAlgn="base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Optimiertes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Kohlenhydrat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(KH) :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Eiweiß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Verhältniss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= 3,9:1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Optimierter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Gesamtgehalt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(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tägliche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Verzehrsempfehlung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): 69,7g KH und  17,7 g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Eiweiß</a:t>
            </a:r>
            <a:endParaRPr lang="en-GB" dirty="0">
              <a:solidFill>
                <a:srgbClr val="1F497D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BCAA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Gehalt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: 1,63 g / 100g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tägliche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Verzehrsempfehlung</a:t>
            </a:r>
            <a:endParaRPr lang="en-GB" dirty="0">
              <a:solidFill>
                <a:srgbClr val="1F497D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Arginin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: 1,22 g / 100g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tägliche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Verzehrsempfehlung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Leucin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: 1 g / 100g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tägliche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Verzehrsempfehlung</a:t>
            </a:r>
            <a:endParaRPr lang="en-GB" dirty="0">
              <a:solidFill>
                <a:srgbClr val="1F497D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Glukosamin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: 600 mg / 100g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tägliche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Verzehrsempfehlung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Chondroitin: 400 mg / 100g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tägliche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Verzehrsempfehlung</a:t>
            </a:r>
            <a:endParaRPr lang="en-GB" dirty="0">
              <a:solidFill>
                <a:srgbClr val="1F497D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Kalzium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Zitrat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: 1000 mg / 100g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tägliche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Verzehrsempfehlung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Magnesium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Zitrat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: 500 mg / 100g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tägliche</a:t>
            </a: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en-GB" dirty="0" err="1">
                <a:solidFill>
                  <a:srgbClr val="1F497D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Verzehrsempfehlung</a:t>
            </a:r>
            <a:endParaRPr lang="en-GB" dirty="0">
              <a:solidFill>
                <a:srgbClr val="1F497D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dirty="0">
              <a:solidFill>
                <a:srgbClr val="1F497D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dirty="0">
              <a:solidFill>
                <a:srgbClr val="1F497D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dirty="0">
              <a:solidFill>
                <a:srgbClr val="1F497D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marL="171450" indent="-171450" fontAlgn="base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sz="12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3" name="Bild 3" descr="NUT_PENTA_NEUTR_2_LH_150526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267194" y="3633816"/>
            <a:ext cx="9144000" cy="6858000"/>
          </a:xfrm>
          <a:prstGeom prst="rect">
            <a:avLst/>
          </a:prstGeom>
          <a:blipFill dpi="0" rotWithShape="1">
            <a:blip r:embed="rId4" cstate="screen">
              <a:alphaModFix amt="2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1215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3" descr="NUT_PENTA_NEUTR_2_LH_15052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620686"/>
            <a:ext cx="2784669" cy="560930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495" y="620686"/>
            <a:ext cx="4218000" cy="121705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2433532"/>
            <a:ext cx="1273170" cy="106245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8739" y="5495455"/>
            <a:ext cx="5677228" cy="88678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5661" y="1925567"/>
            <a:ext cx="4725010" cy="3129574"/>
          </a:xfrm>
          <a:prstGeom prst="rect">
            <a:avLst/>
          </a:prstGeom>
        </p:spPr>
      </p:pic>
      <p:pic>
        <p:nvPicPr>
          <p:cNvPr id="12" name="Grafik 10" descr="http://www.ocm-muenchen.de/system/image.php4?module=statische&amp;prefix=content_image&amp;itemid=6_4_4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0779" y="5478407"/>
            <a:ext cx="639858" cy="110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 12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5727" y="5495455"/>
            <a:ext cx="550959" cy="103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616" y="5232099"/>
            <a:ext cx="711834" cy="141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1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3" descr="NUT_PENTA_NEUTR_2_LH_15052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483768" y="764704"/>
            <a:ext cx="6510264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Dosierungsempfehlung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3-10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Messlöffel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– (30 - 100 Gramm ) –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abhängig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von der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sportlichen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Intensität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und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Dauer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- 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direkt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in den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ersten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10-20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Minuten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nach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Beendigung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der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sportlichen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Aktivität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z.B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. in 500ml – 750ml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stillem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Wasser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aufgelöst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.</a:t>
            </a:r>
          </a:p>
          <a:p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Während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des Trainings / der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Ausfahrt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funktioniert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der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reBOOOST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® in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einer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Dosierung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von 1-2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Messlöffel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(10-20 Gramm)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aufgelöst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in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einer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500ml – 750ml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Trinkflasche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mit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stillem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Mineralwasser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(am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besten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mit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einer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hohen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Natrium /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Elektrolyt-Konzentration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z.B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.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Gerolsteiner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)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als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Energiebooster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sehr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gut –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bitte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alle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8-10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Minuten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einen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Schluck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trinken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damit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die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Flasche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nach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ca. 1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Stunde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leer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ist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.</a:t>
            </a:r>
          </a:p>
          <a:p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500g  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Packung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für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 5  - 18 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Tage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	UVP: € 20,-</a:t>
            </a:r>
          </a:p>
          <a:p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1,5 kg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Packung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für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18 - 50 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Tage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	UVP: € 45,-</a:t>
            </a:r>
          </a:p>
          <a:p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5 kg   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Packung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für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50 - 180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Tage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	UVP: € 120,-</a:t>
            </a:r>
          </a:p>
          <a:p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</p:txBody>
      </p:sp>
      <p:pic>
        <p:nvPicPr>
          <p:cNvPr id="4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764704"/>
            <a:ext cx="2376264" cy="48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09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3" name="Rechteck 2"/>
          <p:cNvSpPr/>
          <p:nvPr/>
        </p:nvSpPr>
        <p:spPr>
          <a:xfrm>
            <a:off x="0" y="1110536"/>
            <a:ext cx="8712968" cy="5599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Für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die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Inhaltsstoffe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unseres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Mobility Cocktails (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gelenkfein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®/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GeFi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®)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Nachweis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erbracht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u.a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über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die:</a:t>
            </a: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Pro-Regular" panose="02000503030000020004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5000"/>
              </a:lnSpc>
              <a:spcAft>
                <a:spcPts val="800"/>
              </a:spcAft>
              <a:buFont typeface="Wingdings" charset="2"/>
              <a:buChar char="ü"/>
            </a:pP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Entzündungsreduzierende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Wirkung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285750">
              <a:lnSpc>
                <a:spcPct val="105000"/>
              </a:lnSpc>
              <a:spcAft>
                <a:spcPts val="800"/>
              </a:spcAft>
              <a:buFont typeface="Wingdings" charset="2"/>
              <a:buChar char="ü"/>
            </a:pPr>
            <a:r>
              <a:rPr lang="en-GB" b="1" dirty="0">
                <a:solidFill>
                  <a:srgbClr val="4482AC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Absorption von </a:t>
            </a:r>
            <a:r>
              <a:rPr lang="en-GB" b="1" dirty="0" err="1">
                <a:solidFill>
                  <a:srgbClr val="4482AC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Peptidsequenzen</a:t>
            </a:r>
            <a:r>
              <a:rPr lang="en-GB" b="1" dirty="0">
                <a:solidFill>
                  <a:srgbClr val="4482AC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285750">
              <a:lnSpc>
                <a:spcPct val="105000"/>
              </a:lnSpc>
              <a:spcAft>
                <a:spcPts val="800"/>
              </a:spcAft>
              <a:buFont typeface="Wingdings" charset="2"/>
              <a:buChar char="ü"/>
            </a:pP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Akkumulation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speziellen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Aminosäurestrukturen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Knorpelgewebe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285750">
              <a:lnSpc>
                <a:spcPct val="105000"/>
              </a:lnSpc>
              <a:spcAft>
                <a:spcPts val="800"/>
              </a:spcAft>
              <a:buFont typeface="Wingdings" charset="2"/>
              <a:buChar char="ü"/>
            </a:pPr>
            <a:r>
              <a:rPr lang="en-GB" b="1" dirty="0" err="1">
                <a:solidFill>
                  <a:srgbClr val="4482AC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sowie</a:t>
            </a:r>
            <a:r>
              <a:rPr lang="en-GB" b="1" dirty="0">
                <a:solidFill>
                  <a:srgbClr val="4482AC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die </a:t>
            </a:r>
            <a:r>
              <a:rPr lang="en-GB" b="1" dirty="0" err="1">
                <a:solidFill>
                  <a:srgbClr val="4482AC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Stimulierung</a:t>
            </a:r>
            <a:r>
              <a:rPr lang="en-GB" b="1" dirty="0">
                <a:solidFill>
                  <a:srgbClr val="4482AC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GB" b="1" dirty="0" err="1">
                <a:solidFill>
                  <a:srgbClr val="4482AC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Knorpelstoffwechsels</a:t>
            </a:r>
            <a:r>
              <a:rPr lang="en-GB" b="1" dirty="0">
                <a:solidFill>
                  <a:srgbClr val="4482AC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285750">
              <a:lnSpc>
                <a:spcPct val="105000"/>
              </a:lnSpc>
              <a:spcAft>
                <a:spcPts val="800"/>
              </a:spcAft>
              <a:buFont typeface="Wingdings" charset="2"/>
              <a:buChar char="ü"/>
            </a:pP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Erbrachter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Nachweis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über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die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schmerzreduzierende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Wirkung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285750">
              <a:lnSpc>
                <a:spcPct val="105000"/>
              </a:lnSpc>
              <a:spcAft>
                <a:spcPts val="800"/>
              </a:spcAft>
              <a:buFont typeface="Wingdings" charset="2"/>
              <a:buChar char="ü"/>
            </a:pPr>
            <a:r>
              <a:rPr lang="en-GB" b="1" dirty="0">
                <a:solidFill>
                  <a:srgbClr val="4482AC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Regeneration der </a:t>
            </a:r>
            <a:r>
              <a:rPr lang="en-GB" b="1" dirty="0" err="1">
                <a:solidFill>
                  <a:srgbClr val="4482AC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Knorpelmatrix</a:t>
            </a:r>
            <a:r>
              <a:rPr lang="en-GB" b="1" dirty="0">
                <a:solidFill>
                  <a:srgbClr val="4482AC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285750">
              <a:lnSpc>
                <a:spcPct val="105000"/>
              </a:lnSpc>
              <a:spcAft>
                <a:spcPts val="800"/>
              </a:spcAft>
              <a:buFont typeface="Wingdings" charset="2"/>
              <a:buChar char="ü"/>
            </a:pP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Verbesserung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Lebensqualität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 : </a:t>
            </a: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endParaRPr lang="de-DE" dirty="0">
              <a:solidFill>
                <a:srgbClr val="44546A"/>
              </a:solidFill>
              <a:latin typeface="Gotham-Medium"/>
              <a:ea typeface="Calibri" panose="020F0502020204030204" pitchFamily="34" charset="0"/>
              <a:cs typeface="Gotham-Medium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Wissenschaftliche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Dokumentationen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u.a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Moskowitz, R. 2000; Ruiz-Benito, P., Camacho-Zambrano, M.M., Carrillo-</a:t>
            </a:r>
            <a:r>
              <a:rPr lang="en-US" sz="1100" dirty="0" err="1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Arcentales</a:t>
            </a: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, J.N., </a:t>
            </a:r>
            <a:r>
              <a:rPr lang="en-US" sz="1100" dirty="0" err="1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Mestanza</a:t>
            </a: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-Peralta, M.A., Vallejo-Flores, C.A., Vargas-Lopez, S.V., </a:t>
            </a:r>
            <a:r>
              <a:rPr lang="en-US" sz="1100" dirty="0" err="1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Villacis</a:t>
            </a: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-Tamayo, R.A. and </a:t>
            </a:r>
            <a:r>
              <a:rPr lang="en-US" sz="1100" dirty="0" err="1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Zurita-Gavilanes</a:t>
            </a: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, L.A. 2009 International journal of food sciences and nutrition, 12:1-15; Clark, K.L., </a:t>
            </a:r>
            <a:r>
              <a:rPr lang="en-US" sz="1100" dirty="0" err="1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Sebastianelli</a:t>
            </a: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, W., </a:t>
            </a:r>
            <a:r>
              <a:rPr lang="en-US" sz="1100" dirty="0" err="1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Flechsenhar</a:t>
            </a: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, K.R., </a:t>
            </a:r>
            <a:r>
              <a:rPr lang="en-US" sz="1100" dirty="0" err="1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Aukermann</a:t>
            </a: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, D.F., Meza, F., Millard, R.L., </a:t>
            </a:r>
            <a:r>
              <a:rPr lang="en-US" sz="1100" dirty="0" err="1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Deitch</a:t>
            </a: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, J.R., </a:t>
            </a:r>
            <a:r>
              <a:rPr lang="en-US" sz="1100" dirty="0" err="1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Sherbondy</a:t>
            </a: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, P.S. and Albert, A.. 2008. Current medical research and opinion, 24 (5): 1485-1496; </a:t>
            </a:r>
            <a:r>
              <a:rPr lang="en-US" sz="1100" dirty="0" err="1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Oesser</a:t>
            </a: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, S., Adam, M., Babel, W. and Seifert, J. 1999. Journal of nutrition, 129: 1891-1895; </a:t>
            </a:r>
            <a:r>
              <a:rPr lang="en-US" sz="1100" dirty="0" err="1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Oesser</a:t>
            </a: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, S. and Seifert, J. 2003. Cell tissue research, 311: 393-399; SAW </a:t>
            </a:r>
            <a:r>
              <a:rPr lang="en-US" sz="1100" dirty="0" err="1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Marktforschung</a:t>
            </a: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 2011; </a:t>
            </a:r>
            <a:r>
              <a:rPr lang="en-US" sz="1100" dirty="0" err="1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McAlindon</a:t>
            </a:r>
            <a:r>
              <a:rPr lang="en-US" sz="1100" dirty="0">
                <a:solidFill>
                  <a:srgbClr val="0070C0"/>
                </a:solidFill>
                <a:latin typeface="DIN Condensed" charset="0"/>
                <a:ea typeface="DIN Condensed" charset="0"/>
                <a:cs typeface="DIN Condensed" charset="0"/>
              </a:rPr>
              <a:t> et al. (2009) Osteoarthritis &amp; Cartilage</a:t>
            </a:r>
            <a:endParaRPr lang="de-DE" sz="1100" dirty="0">
              <a:solidFill>
                <a:srgbClr val="0070C0"/>
              </a:solidFill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-113034" y="229372"/>
            <a:ext cx="92570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chemeClr val="tx2"/>
                </a:solidFill>
                <a:latin typeface="Gotham-Medium"/>
                <a:ea typeface="Times New Roman" panose="02020603050405020304" pitchFamily="18" charset="0"/>
                <a:cs typeface="Gotham-Medium"/>
              </a:rPr>
              <a:t>Arthritis - Joint Mobility - Bandscheiben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latin typeface="Gotham-Bold"/>
                <a:cs typeface="Gotham-Bold"/>
              </a:rPr>
              <a:t>nutriogenomics</a:t>
            </a:r>
            <a:r>
              <a:rPr lang="de-DE" dirty="0">
                <a:latin typeface="Gotham-Bold"/>
                <a:cs typeface="Gotham-Bold"/>
              </a:rPr>
              <a:t> </a:t>
            </a:r>
            <a:r>
              <a:rPr lang="de-DE" dirty="0" err="1">
                <a:latin typeface="Gotham-Bold"/>
                <a:cs typeface="Gotham-Bold"/>
              </a:rPr>
              <a:t>gmbh</a:t>
            </a:r>
            <a:endParaRPr lang="de-DE" dirty="0">
              <a:latin typeface="Gotham-Bold"/>
              <a:cs typeface="Gotham-Bold"/>
            </a:endParaRPr>
          </a:p>
        </p:txBody>
      </p:sp>
      <p:pic>
        <p:nvPicPr>
          <p:cNvPr id="6" name="Bild 3" descr="NUT_PENTA_NEUTR_2_LH_1505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pic>
        <p:nvPicPr>
          <p:cNvPr id="7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3409921"/>
            <a:ext cx="1711469" cy="16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31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479085"/>
              </p:ext>
            </p:extLst>
          </p:nvPr>
        </p:nvGraphicFramePr>
        <p:xfrm>
          <a:off x="2123728" y="638080"/>
          <a:ext cx="6673080" cy="57320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8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8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8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82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874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de-DE" sz="3200" b="1" u="none" strike="noStrike" noProof="0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Nach</a:t>
                      </a:r>
                      <a:r>
                        <a:rPr lang="de-DE" sz="2800" b="1" u="none" strike="noStrike" noProof="0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 der Anstrengung</a:t>
                      </a:r>
                    </a:p>
                    <a:p>
                      <a:pPr algn="ctr" fontAlgn="ctr"/>
                      <a:endParaRPr lang="de-DE" sz="240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Dosierungsempfehlung </a:t>
                      </a:r>
                      <a:r>
                        <a:rPr lang="de-DE" sz="2400" u="none" strike="noStrike" dirty="0" err="1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smartBOOOST</a:t>
                      </a:r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® </a:t>
                      </a:r>
                      <a:r>
                        <a:rPr lang="de-DE" sz="2400" u="none" strike="noStrike" dirty="0" err="1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regenerate</a:t>
                      </a:r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 in Gramm aufgelöst in 500-750ml Wasser innerhalb der ersten 5-10 Minuten </a:t>
                      </a:r>
                      <a:r>
                        <a:rPr lang="de-DE" sz="2800" b="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nach</a:t>
                      </a:r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 der Anstrengung trinken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283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28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Anstrengung</a:t>
                      </a:r>
                      <a:endParaRPr lang="de-DE" sz="20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Intensität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283"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chemeClr val="bg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74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Dauer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Niedrig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rgbClr val="09E9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Mittel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chemeClr val="bg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Hoch</a:t>
                      </a:r>
                      <a:endParaRPr lang="de-DE" sz="2400" b="0" i="0" u="none" strike="noStrike" dirty="0">
                        <a:solidFill>
                          <a:schemeClr val="bg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chemeClr val="bg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28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60 Min.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rgbClr val="09E9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20 </a:t>
                      </a:r>
                      <a:r>
                        <a:rPr lang="de-DE" sz="2400" u="none" strike="noStrike" dirty="0" err="1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g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40 </a:t>
                      </a:r>
                      <a:r>
                        <a:rPr lang="de-DE" sz="2400" u="none" strike="noStrike" dirty="0" err="1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g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60 </a:t>
                      </a:r>
                      <a:r>
                        <a:rPr lang="de-DE" sz="2400" u="none" strike="noStrike" dirty="0" err="1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g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28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90 Min.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40 </a:t>
                      </a:r>
                      <a:r>
                        <a:rPr lang="de-DE" sz="2400" u="none" strike="noStrike" dirty="0" err="1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g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60 </a:t>
                      </a:r>
                      <a:r>
                        <a:rPr lang="de-DE" sz="2400" u="none" strike="noStrike" dirty="0" err="1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g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80 </a:t>
                      </a:r>
                      <a:r>
                        <a:rPr lang="de-DE" sz="2400" u="none" strike="noStrike" dirty="0" err="1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g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528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chemeClr val="bg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120 Min.</a:t>
                      </a:r>
                      <a:endParaRPr lang="de-DE" sz="2400" b="0" i="0" u="none" strike="noStrike" dirty="0">
                        <a:solidFill>
                          <a:schemeClr val="bg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60 </a:t>
                      </a:r>
                      <a:r>
                        <a:rPr lang="de-DE" sz="2400" u="none" strike="noStrike" dirty="0" err="1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g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80 </a:t>
                      </a:r>
                      <a:r>
                        <a:rPr lang="de-DE" sz="2400" u="none" strike="noStrike" dirty="0" err="1">
                          <a:solidFill>
                            <a:srgbClr val="002060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g</a:t>
                      </a:r>
                      <a:endParaRPr lang="de-DE" sz="2400" b="0" i="0" u="none" strike="noStrike" dirty="0">
                        <a:solidFill>
                          <a:srgbClr val="002060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solidFill>
                            <a:schemeClr val="bg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100 </a:t>
                      </a:r>
                      <a:r>
                        <a:rPr lang="de-DE" sz="2400" u="none" strike="noStrike" dirty="0" err="1">
                          <a:solidFill>
                            <a:schemeClr val="bg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g</a:t>
                      </a:r>
                      <a:endParaRPr lang="de-DE" sz="2400" b="0" i="0" u="none" strike="noStrike" dirty="0">
                        <a:solidFill>
                          <a:schemeClr val="bg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>
                    <a:solidFill>
                      <a:srgbClr val="FF29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1816EC0-85EF-49EB-4ED0-CA5A64FFFC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88" y="1484783"/>
            <a:ext cx="1753087" cy="236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57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3" descr="NUT_PENTA_NEUTR_2_LH_150526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326691" y="326592"/>
            <a:ext cx="508644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Ohne</a:t>
            </a:r>
            <a:r>
              <a:rPr lang="en-GB" sz="32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Doping </a:t>
            </a:r>
            <a:r>
              <a:rPr lang="en-GB" sz="32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Bedenken</a:t>
            </a:r>
            <a:r>
              <a:rPr lang="en-GB" sz="32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!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1124744"/>
            <a:ext cx="3312367" cy="4609679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980728"/>
            <a:ext cx="5209695" cy="469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58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778954"/>
            <a:ext cx="2220273" cy="3211995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412776"/>
            <a:ext cx="2387600" cy="25400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408" y="5092528"/>
            <a:ext cx="2236782" cy="1675811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936" y="5092528"/>
            <a:ext cx="1967880" cy="1675811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02292" y="143913"/>
            <a:ext cx="94321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i="1" dirty="0">
                <a:solidFill>
                  <a:schemeClr val="tx2"/>
                </a:solidFill>
                <a:latin typeface="DINPro-Regular" panose="02000503030000020004" pitchFamily="50" charset="0"/>
              </a:rPr>
              <a:t>“Scientifically and clinically proven” </a:t>
            </a:r>
            <a:r>
              <a:rPr lang="en-GB" sz="32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ist</a:t>
            </a:r>
            <a:r>
              <a:rPr lang="en-GB" sz="32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toll</a:t>
            </a:r>
          </a:p>
          <a:p>
            <a:pPr algn="ctr"/>
            <a:r>
              <a:rPr lang="en-GB" sz="32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aber</a:t>
            </a:r>
            <a:r>
              <a:rPr lang="en-GB" sz="32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</a:t>
            </a:r>
            <a:r>
              <a:rPr lang="en-GB" sz="32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letztendlich</a:t>
            </a:r>
            <a:r>
              <a:rPr lang="en-GB" sz="32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</a:t>
            </a:r>
            <a:r>
              <a:rPr lang="en-GB" sz="32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entscheidet</a:t>
            </a:r>
            <a:r>
              <a:rPr lang="en-GB" sz="32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</a:t>
            </a:r>
            <a:r>
              <a:rPr lang="en-GB" sz="32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nur</a:t>
            </a:r>
            <a:r>
              <a:rPr lang="en-GB" sz="32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das </a:t>
            </a:r>
            <a:r>
              <a:rPr lang="en-GB" sz="32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Ergebnis</a:t>
            </a:r>
            <a:r>
              <a:rPr lang="en-GB" sz="3200" b="1" dirty="0">
                <a:solidFill>
                  <a:schemeClr val="tx2"/>
                </a:solidFill>
                <a:latin typeface="DINPro-Regular" panose="02000503030000020004" pitchFamily="50" charset="0"/>
              </a:rPr>
              <a:t> / die </a:t>
            </a:r>
            <a:r>
              <a:rPr lang="en-GB" sz="3200" b="1" dirty="0" err="1">
                <a:solidFill>
                  <a:schemeClr val="tx2"/>
                </a:solidFill>
                <a:latin typeface="DINPro-Regular" panose="02000503030000020004" pitchFamily="50" charset="0"/>
              </a:rPr>
              <a:t>Athleten</a:t>
            </a:r>
            <a:endParaRPr lang="en-GB" sz="3200" b="1" dirty="0">
              <a:solidFill>
                <a:schemeClr val="tx2"/>
              </a:solidFill>
              <a:latin typeface="DINPro-Regular" panose="02000503030000020004" pitchFamily="50" charset="0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464" y="2127999"/>
            <a:ext cx="1356615" cy="2034923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060" y="4989876"/>
            <a:ext cx="1817085" cy="1809874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718" y="4204764"/>
            <a:ext cx="1504425" cy="18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03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-7443"/>
            <a:ext cx="2901369" cy="3868491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311" y="1434402"/>
            <a:ext cx="3112477" cy="4149969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3769"/>
            <a:ext cx="2434214" cy="324561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905" y="1051554"/>
            <a:ext cx="2985095" cy="398012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79995" y="5302893"/>
            <a:ext cx="886400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dirty="0"/>
          </a:p>
          <a:p>
            <a:r>
              <a:rPr lang="de-DE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„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smartBOOOST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ist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das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beste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Erholungsgetränk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, das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wir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bisher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verwendet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haben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. Das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Produkt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schmeckt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großartig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und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vor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allem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hilft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uns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das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Getränk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,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zwischen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den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Spielen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wieder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fit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zu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werden</a:t>
            </a:r>
            <a:r>
              <a:rPr lang="en-GB" sz="2400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.“</a:t>
            </a:r>
            <a:endParaRPr lang="en-GB" sz="2800" b="1" i="1" dirty="0">
              <a:solidFill>
                <a:schemeClr val="tx2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494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44870"/>
            <a:ext cx="9144000" cy="444936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9997" y="332656"/>
            <a:ext cx="88640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Lewis </a:t>
            </a:r>
            <a:r>
              <a:rPr lang="de-DE" dirty="0" err="1"/>
              <a:t>Stennard</a:t>
            </a:r>
            <a:r>
              <a:rPr lang="de-DE" dirty="0"/>
              <a:t>: </a:t>
            </a:r>
          </a:p>
          <a:p>
            <a:endParaRPr lang="de-DE" dirty="0"/>
          </a:p>
          <a:p>
            <a:r>
              <a:rPr lang="de-DE" dirty="0"/>
              <a:t>„</a:t>
            </a:r>
            <a:r>
              <a:rPr lang="de-DE" sz="2000" b="1" i="1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Den Mont </a:t>
            </a:r>
            <a:r>
              <a:rPr lang="de-DE" sz="2000" b="1" i="1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Ventoux</a:t>
            </a:r>
            <a:r>
              <a:rPr lang="de-DE" sz="2000" b="1" i="1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 von allen drei Seiten in weniger als 7 Stunden mit dem Rad zu befahren, dachte ich, die nächsten paar Tage wäre ich nutzlos. Aber dank </a:t>
            </a:r>
            <a:r>
              <a:rPr lang="de-DE" sz="2000" b="1" i="1" dirty="0" err="1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smartBOOOST</a:t>
            </a:r>
            <a:r>
              <a:rPr lang="de-DE" sz="2000" b="1" i="1" dirty="0">
                <a:solidFill>
                  <a:schemeClr val="tx2"/>
                </a:solidFill>
                <a:latin typeface="Apple Chancery" charset="0"/>
                <a:ea typeface="Apple Chancery" charset="0"/>
                <a:cs typeface="Apple Chancery" charset="0"/>
              </a:rPr>
              <a:t>® saß ich am nächsten Tag wieder auf dem Fahrrad und fühlte mich wie neugeboren!“</a:t>
            </a:r>
          </a:p>
        </p:txBody>
      </p:sp>
    </p:spTree>
    <p:extLst>
      <p:ext uri="{BB962C8B-B14F-4D97-AF65-F5344CB8AC3E}">
        <p14:creationId xmlns:p14="http://schemas.microsoft.com/office/powerpoint/2010/main" val="1018860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9500"/>
            <a:ext cx="9144000" cy="469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09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8" y="12728"/>
            <a:ext cx="9144000" cy="3237496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8" y="3396384"/>
            <a:ext cx="9144000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33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77"/>
            <a:ext cx="9144000" cy="441548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5909" y="4105189"/>
            <a:ext cx="8864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Laura </a:t>
            </a:r>
            <a:r>
              <a:rPr lang="de-DE" err="1"/>
              <a:t>Masek</a:t>
            </a:r>
            <a:r>
              <a:rPr lang="de-DE"/>
              <a:t> – 20.07.2016:</a:t>
            </a:r>
            <a:endParaRPr lang="de-DE" sz="2000" b="1" i="1">
              <a:solidFill>
                <a:schemeClr val="tx2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040" y="4509120"/>
            <a:ext cx="6840760" cy="241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74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38</a:t>
            </a:fld>
            <a:endParaRPr lang="en-GB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365"/>
            <a:ext cx="9144000" cy="525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31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lumMod val="85000"/>
                </a:schemeClr>
              </a:gs>
              <a:gs pos="4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 descr="NUT_PENTA_NEUTR_2_LH_150526.png">
            <a:extLst>
              <a:ext uri="{FF2B5EF4-FFF2-40B4-BE49-F238E27FC236}">
                <a16:creationId xmlns:a16="http://schemas.microsoft.com/office/drawing/2014/main" id="{5344AA43-C537-E348-A4FD-2D009A5284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088" y="5454689"/>
            <a:ext cx="431454" cy="431454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565EA6E-A43F-7045-9DE2-E97FEFE8F686}"/>
              </a:ext>
            </a:extLst>
          </p:cNvPr>
          <p:cNvGrpSpPr/>
          <p:nvPr/>
        </p:nvGrpSpPr>
        <p:grpSpPr>
          <a:xfrm>
            <a:off x="1299233" y="1168005"/>
            <a:ext cx="6833926" cy="4704159"/>
            <a:chOff x="1732310" y="414338"/>
            <a:chExt cx="9111901" cy="6272212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FBBE677-4F47-4844-A76A-37815760D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2310" y="414338"/>
              <a:ext cx="9111901" cy="6272212"/>
            </a:xfrm>
            <a:prstGeom prst="rect">
              <a:avLst/>
            </a:prstGeom>
          </p:spPr>
        </p:pic>
        <p:pic>
          <p:nvPicPr>
            <p:cNvPr id="20" name="Picture 15" descr="Preload Hydration">
              <a:extLst>
                <a:ext uri="{FF2B5EF4-FFF2-40B4-BE49-F238E27FC236}">
                  <a16:creationId xmlns:a16="http://schemas.microsoft.com/office/drawing/2014/main" id="{0F7BE886-7EE7-FB43-BA6B-43CD584A18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813056" y="457202"/>
              <a:ext cx="1646634" cy="1531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9" descr="Caffeine Boost">
              <a:extLst>
                <a:ext uri="{FF2B5EF4-FFF2-40B4-BE49-F238E27FC236}">
                  <a16:creationId xmlns:a16="http://schemas.microsoft.com/office/drawing/2014/main" id="{D60CFEF8-3625-B444-95FB-FDCFA8E327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29084" y="530733"/>
              <a:ext cx="1214780" cy="1457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90A9CC55-EE01-3A4B-9F25-D57F50168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9474" y="457202"/>
              <a:ext cx="1214780" cy="1508942"/>
            </a:xfrm>
            <a:prstGeom prst="rect">
              <a:avLst/>
            </a:prstGeom>
          </p:spPr>
        </p:pic>
      </p:grpSp>
      <p:grpSp>
        <p:nvGrpSpPr>
          <p:cNvPr id="23" name="Group 2">
            <a:extLst>
              <a:ext uri="{FF2B5EF4-FFF2-40B4-BE49-F238E27FC236}">
                <a16:creationId xmlns:a16="http://schemas.microsoft.com/office/drawing/2014/main" id="{8B82A89C-134C-9C4A-9110-DF1F08FC67BC}"/>
              </a:ext>
            </a:extLst>
          </p:cNvPr>
          <p:cNvGrpSpPr/>
          <p:nvPr/>
        </p:nvGrpSpPr>
        <p:grpSpPr>
          <a:xfrm>
            <a:off x="1453656" y="1255301"/>
            <a:ext cx="1234367" cy="1247335"/>
            <a:chOff x="235531" y="982317"/>
            <a:chExt cx="2280419" cy="2663176"/>
          </a:xfrm>
        </p:grpSpPr>
        <p:pic>
          <p:nvPicPr>
            <p:cNvPr id="24" name="Grafik 10">
              <a:extLst>
                <a:ext uri="{FF2B5EF4-FFF2-40B4-BE49-F238E27FC236}">
                  <a16:creationId xmlns:a16="http://schemas.microsoft.com/office/drawing/2014/main" id="{1F648161-9ADC-BD4F-8A20-E137E7E79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5532" y="982317"/>
              <a:ext cx="2280418" cy="16390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307903C4-CF23-8940-8716-91679729F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531" y="2621325"/>
              <a:ext cx="2280418" cy="1024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271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3" descr="NUT_PENTA_NEUTR_2_LH_1505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805264"/>
            <a:ext cx="1291052" cy="129105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3" name="Rechteck 2"/>
          <p:cNvSpPr/>
          <p:nvPr/>
        </p:nvSpPr>
        <p:spPr>
          <a:xfrm>
            <a:off x="158999" y="871907"/>
            <a:ext cx="7941393" cy="6292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de-DE" b="1" dirty="0">
                <a:solidFill>
                  <a:srgbClr val="538135"/>
                </a:solidFill>
                <a:latin typeface="DIN Condensed" charset="0"/>
                <a:ea typeface="DIN Condensed" charset="0"/>
                <a:cs typeface="DIN Condensed" charset="0"/>
              </a:rPr>
              <a:t>Für die Inhaltsstoffe unseres </a:t>
            </a:r>
            <a:r>
              <a:rPr lang="en-US" b="1" dirty="0">
                <a:solidFill>
                  <a:schemeClr val="accent1"/>
                </a:solidFill>
                <a:latin typeface="DIN Condensed" charset="0"/>
                <a:ea typeface="DIN Condensed" charset="0"/>
                <a:cs typeface="DIN Condensed" charset="0"/>
              </a:rPr>
              <a:t>Anti-Aging </a:t>
            </a:r>
            <a:r>
              <a:rPr lang="de-DE" b="1" dirty="0">
                <a:solidFill>
                  <a:srgbClr val="538135"/>
                </a:solidFill>
                <a:latin typeface="DIN Condensed" charset="0"/>
                <a:ea typeface="DIN Condensed" charset="0"/>
                <a:cs typeface="DIN Condensed" charset="0"/>
              </a:rPr>
              <a:t>Cocktails ist der Nachweis erbracht u.a. über die: </a:t>
            </a:r>
            <a:endParaRPr lang="de-DE" dirty="0">
              <a:latin typeface="DIN Condensed" charset="0"/>
              <a:ea typeface="DIN Condensed" charset="0"/>
              <a:cs typeface="DIN Condensed" charset="0"/>
            </a:endParaRPr>
          </a:p>
          <a:p>
            <a:pPr marL="812800" indent="-363538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Erhöhung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 der </a:t>
            </a: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Knochenmineralisationsdichte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 </a:t>
            </a:r>
          </a:p>
          <a:p>
            <a:pPr marL="812800" indent="-363538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Stimulierung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 der </a:t>
            </a: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dermalen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 Matrix </a:t>
            </a: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Synthese</a:t>
            </a:r>
            <a:endParaRPr lang="en-GB" b="1" dirty="0">
              <a:solidFill>
                <a:srgbClr val="44546A"/>
              </a:solidFill>
              <a:latin typeface="DIN Condensed" charset="0"/>
              <a:ea typeface="DIN Condensed" charset="0"/>
              <a:cs typeface="DIN Condensed" charset="0"/>
            </a:endParaRPr>
          </a:p>
          <a:p>
            <a:pPr marL="812800" indent="-363538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Erhöhung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 von </a:t>
            </a: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Prokollagen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Typ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 1 </a:t>
            </a:r>
          </a:p>
          <a:p>
            <a:pPr marL="812800" indent="-363538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Steigerung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 der </a:t>
            </a: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Hautelastizität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 </a:t>
            </a:r>
          </a:p>
          <a:p>
            <a:pPr marL="812800" indent="-363538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Verminderung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 von </a:t>
            </a: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Entzündungen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 </a:t>
            </a:r>
          </a:p>
          <a:p>
            <a:pPr marL="812800" indent="-363538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Stimulilierung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 der </a:t>
            </a: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Knorpelzellproduktion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 </a:t>
            </a:r>
          </a:p>
          <a:p>
            <a:pPr marL="812800" indent="-363538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Regenerierung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 der </a:t>
            </a:r>
            <a:r>
              <a:rPr lang="en-GB" b="1" dirty="0" err="1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Knorpelmatrix</a:t>
            </a:r>
            <a:r>
              <a:rPr lang="en-GB" b="1" dirty="0">
                <a:solidFill>
                  <a:srgbClr val="44546A"/>
                </a:solidFill>
                <a:latin typeface="DIN Condensed" charset="0"/>
                <a:ea typeface="DIN Condensed" charset="0"/>
                <a:cs typeface="DIN Condensed" charset="0"/>
              </a:rPr>
              <a:t> </a:t>
            </a:r>
          </a:p>
          <a:p>
            <a:pPr marL="812800" indent="-363538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b="1" dirty="0">
              <a:solidFill>
                <a:srgbClr val="44546A"/>
              </a:solidFill>
              <a:latin typeface="DIN Condensed" charset="0"/>
              <a:ea typeface="DIN Condensed" charset="0"/>
              <a:cs typeface="DIN Condensed" charset="0"/>
            </a:endParaRPr>
          </a:p>
          <a:p>
            <a:pPr marL="449262">
              <a:spcAft>
                <a:spcPts val="800"/>
              </a:spcAft>
            </a:pPr>
            <a:endParaRPr lang="en-GB" b="1" dirty="0">
              <a:solidFill>
                <a:srgbClr val="44546A"/>
              </a:solidFill>
              <a:latin typeface="DIN Condensed" charset="0"/>
              <a:ea typeface="DIN Condensed" charset="0"/>
              <a:cs typeface="DIN Condensed" charset="0"/>
            </a:endParaRPr>
          </a:p>
          <a:p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Wissenschaftliche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Dokumentationen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u.a.</a:t>
            </a:r>
            <a:r>
              <a:rPr lang="en-GB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rtl="0"/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Moskowitz, R. 2000; Ruiz-Benito, P., Camacho-Zambrano, M.M., Carrillo-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Arcentales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J.N.,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Mestanza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-Peralta, M.A., Vallejo-Flores, C.A., Vargas-Lopez, S.V.,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Villacis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-Tamayo, R.A. and Zurita-Gavilanes, L.A. 2009 International journal of food sciences and nutrition, 12:1-15; Clark, K.L.,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Sebastianelli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W.,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Flechsenhar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K.R.,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Aukermann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D.F., Meza, F., Millard, R.L., Deitch, J.R.,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Sherbondy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P.S. and Albert, A.. 2008. Current medical research and opinion, 24 (5): 1485-1496;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Oesser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S., Adam, M., Babel, W. and Seifert, J. 1999. Journal of nutrition, 129: 1891-1895;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Oesser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S. and Seifert, J. 2003. Cell tissue research, 311: 393-399; SAW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Marktforschung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 2011;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McAlindon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 et al. (2009) Osteoarthritis &amp; Cartilage, Nomura, Y., Oohashi, K., Watanabe, M. and Kasugai, S. 2005. Nutrition, 21: 1120-1126; Wu, J., Fujioka, M., Sugimoto, K., Mu, G. and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Ishimi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Y. 2004. Journal of bone and mineral metabolism, 22: 547-553; Adam, M., Spacek, P.,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Hulejova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H.,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Galianova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A. and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Blahos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J. 1996.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Casopis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lekaru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ceskych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135(3): 74-78; Mizuno, M. and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Kuboki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Y. 2001. Journal of biochemistry, 129: 133-138;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Andrianarivo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A.G., Robinson, J.A., Mann, K.G. and Tracy R.P. 1992. Journal of cellular physiology, 153: 256-265; Lynch, M.P., Stein, J.L., Stein, G.S. and Lian, J.B. 1995. Experimental cell research, 216: 35-45;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Guillerminet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F.,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Beaupied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H., Fabien-Soulé, V., Tomé, D., Benhamou, C-L.,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Blachier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F., Roux, C. and Blais, A. 2009. Bone. Laboratory of Physiology and Ingestive Behavior, INRA-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AgroParis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 Tech. (1) Proksch, E.,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Schunck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M.,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Zague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V.,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Segger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D.,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Degwert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J. and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Oesser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S. (2014). Skin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Pharmacol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. Physiol., Vol 27,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Iss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. 3, 113-119. (2) Choi, S.Y., Ko, E.J., Lee, Y.H., Kim, B.G., Shin, H.J., Seo, D.B., Lee, S.J., Kim, B.J. and Kim, M.N. (2013). – online ahead of print. (3) Kantor, I.,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Donikyan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L.A., Simon, E. And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Wollschlaeger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B. (2002). The Journal of the American Nutraceutical Association, Vol. 5,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Iss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. 2, 10-19. (4) Proksch, E.,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Segger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D.,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Degwert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J.,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Schunck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M.,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Zague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V. and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Oesser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, S. (2014Skin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Pharmacol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. Physiol., Vol. 27,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Iss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. 1, 47-55. (5) Ohara, H., Ito, K., Iida, H. And Matsumoto, H. (2009). Nippon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Shokuhin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 Kagaku Kogaku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Kaishi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 (J. Soc. Food Sci. Technol.) Vol. 56, </a:t>
            </a:r>
            <a:r>
              <a:rPr lang="en-US" sz="1050" b="0" i="0" u="none" strike="noStrike" kern="1200" baseline="0" dirty="0" err="1">
                <a:solidFill>
                  <a:srgbClr val="0070C0"/>
                </a:solidFill>
                <a:latin typeface="DIN Condensed" pitchFamily="2" charset="0"/>
              </a:rPr>
              <a:t>Iss</a:t>
            </a:r>
            <a:r>
              <a:rPr lang="en-US" sz="1050" b="0" i="0" u="none" strike="noStrike" kern="1200" baseline="0" dirty="0">
                <a:solidFill>
                  <a:srgbClr val="0070C0"/>
                </a:solidFill>
                <a:latin typeface="DIN Condensed" pitchFamily="2" charset="0"/>
              </a:rPr>
              <a:t>. 3, 137-145;</a:t>
            </a:r>
            <a:endParaRPr lang="de-DE" sz="1050" b="0" i="0" u="none" strike="noStrike" kern="1200" baseline="0" dirty="0">
              <a:solidFill>
                <a:srgbClr val="0070C0"/>
              </a:solidFill>
              <a:latin typeface="DIN Condensed" pitchFamily="2" charset="0"/>
            </a:endParaRPr>
          </a:p>
          <a:p>
            <a:pPr marL="812800" indent="-363538"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GB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-113033" y="229372"/>
            <a:ext cx="9257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4546A"/>
                </a:solidFill>
                <a:latin typeface="DINPro-Regular" panose="02000503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Complete®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864071"/>
            <a:ext cx="1867386" cy="183371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219" y="2658272"/>
            <a:ext cx="1860383" cy="183371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886526"/>
            <a:ext cx="1624805" cy="162480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F60569B-79FB-970D-F25B-DA41D7532C61}"/>
              </a:ext>
            </a:extLst>
          </p:cNvPr>
          <p:cNvSpPr txBox="1"/>
          <p:nvPr/>
        </p:nvSpPr>
        <p:spPr>
          <a:xfrm>
            <a:off x="-2687359" y="-7189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423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lumMod val="85000"/>
                </a:schemeClr>
              </a:gs>
              <a:gs pos="4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 descr="NUT_PENTA_NEUTR_2_LH_150526.png">
            <a:extLst>
              <a:ext uri="{FF2B5EF4-FFF2-40B4-BE49-F238E27FC236}">
                <a16:creationId xmlns:a16="http://schemas.microsoft.com/office/drawing/2014/main" id="{5344AA43-C537-E348-A4FD-2D009A5284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088" y="5454689"/>
            <a:ext cx="431454" cy="43145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FAA86D5-9E70-594E-AB54-9B07130BBDDB}"/>
              </a:ext>
            </a:extLst>
          </p:cNvPr>
          <p:cNvGrpSpPr/>
          <p:nvPr/>
        </p:nvGrpSpPr>
        <p:grpSpPr>
          <a:xfrm>
            <a:off x="257176" y="998444"/>
            <a:ext cx="8658225" cy="4861112"/>
            <a:chOff x="257175" y="141194"/>
            <a:chExt cx="8658225" cy="4861112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5E02418A-345D-9049-90ED-A31719F8FA34}"/>
                </a:ext>
              </a:extLst>
            </p:cNvPr>
            <p:cNvGrpSpPr/>
            <p:nvPr/>
          </p:nvGrpSpPr>
          <p:grpSpPr>
            <a:xfrm>
              <a:off x="257175" y="141194"/>
              <a:ext cx="8658225" cy="4861112"/>
              <a:chOff x="342900" y="188259"/>
              <a:chExt cx="11544300" cy="6481482"/>
            </a:xfrm>
          </p:grpSpPr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38B66243-A9E4-AA49-80C6-DC450FEEA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900" y="188259"/>
                <a:ext cx="11544300" cy="6481482"/>
              </a:xfrm>
              <a:prstGeom prst="rect">
                <a:avLst/>
              </a:prstGeom>
            </p:spPr>
          </p:pic>
          <p:pic>
            <p:nvPicPr>
              <p:cNvPr id="20" name="Picture 13" descr="https://osmonutrition.com/wp-content/uploads/2017/01/190226_Osmo_Tub_Medium_LemLime-Black_v03-330x364.png">
                <a:extLst>
                  <a:ext uri="{FF2B5EF4-FFF2-40B4-BE49-F238E27FC236}">
                    <a16:creationId xmlns:a16="http://schemas.microsoft.com/office/drawing/2014/main" id="{607F0D12-B4B6-4047-8E06-4CA432CBA7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438900" y="216835"/>
                <a:ext cx="1247775" cy="14736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1" descr="ISOACTIVE">
                <a:extLst>
                  <a:ext uri="{FF2B5EF4-FFF2-40B4-BE49-F238E27FC236}">
                    <a16:creationId xmlns:a16="http://schemas.microsoft.com/office/drawing/2014/main" id="{4533AE5E-F727-0A49-BAFD-EAEBD90AAF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548418" y="216835"/>
                <a:ext cx="1061807" cy="14736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5" descr="https://www.gatorade.com/assets/data/sku-images/713889/713889_00_small.png">
                <a:extLst>
                  <a:ext uri="{FF2B5EF4-FFF2-40B4-BE49-F238E27FC236}">
                    <a16:creationId xmlns:a16="http://schemas.microsoft.com/office/drawing/2014/main" id="{CA4F0372-E2AE-AF4C-9F5D-BBF4BC2999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1988" y="245411"/>
                <a:ext cx="1394643" cy="13946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7" descr="https://www.gatorade.com/assets/data/sku-images/232741/232741_00_small.png">
                <a:extLst>
                  <a:ext uri="{FF2B5EF4-FFF2-40B4-BE49-F238E27FC236}">
                    <a16:creationId xmlns:a16="http://schemas.microsoft.com/office/drawing/2014/main" id="{D0B89D0D-F5B1-2A43-81E3-512EA470DF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445263" y="422277"/>
                <a:ext cx="1030098" cy="12177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EEA2D70A-6F2F-B846-AC09-4CDE8CFF3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505" y="216835"/>
                <a:ext cx="1061807" cy="1435079"/>
              </a:xfrm>
              <a:prstGeom prst="rect">
                <a:avLst/>
              </a:prstGeom>
            </p:spPr>
          </p:pic>
        </p:grpSp>
        <p:grpSp>
          <p:nvGrpSpPr>
            <p:cNvPr id="25" name="Group 2">
              <a:extLst>
                <a:ext uri="{FF2B5EF4-FFF2-40B4-BE49-F238E27FC236}">
                  <a16:creationId xmlns:a16="http://schemas.microsoft.com/office/drawing/2014/main" id="{68107CF2-502E-B445-B9F0-0C89839D4BEF}"/>
                </a:ext>
              </a:extLst>
            </p:cNvPr>
            <p:cNvGrpSpPr/>
            <p:nvPr/>
          </p:nvGrpSpPr>
          <p:grpSpPr>
            <a:xfrm>
              <a:off x="403972" y="184059"/>
              <a:ext cx="1234367" cy="1247335"/>
              <a:chOff x="235531" y="982317"/>
              <a:chExt cx="2280419" cy="2663176"/>
            </a:xfrm>
          </p:grpSpPr>
          <p:pic>
            <p:nvPicPr>
              <p:cNvPr id="26" name="Grafik 10">
                <a:extLst>
                  <a:ext uri="{FF2B5EF4-FFF2-40B4-BE49-F238E27FC236}">
                    <a16:creationId xmlns:a16="http://schemas.microsoft.com/office/drawing/2014/main" id="{B8B8AAE3-FA67-CB42-AAB6-B4BFB65DBE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35532" y="982317"/>
                <a:ext cx="2280418" cy="163900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69F07065-B5B4-AE4B-88E9-596706754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531" y="2621325"/>
                <a:ext cx="2280418" cy="102416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18840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lumMod val="85000"/>
                </a:schemeClr>
              </a:gs>
              <a:gs pos="4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 descr="NUT_PENTA_NEUTR_2_LH_150526.png">
            <a:extLst>
              <a:ext uri="{FF2B5EF4-FFF2-40B4-BE49-F238E27FC236}">
                <a16:creationId xmlns:a16="http://schemas.microsoft.com/office/drawing/2014/main" id="{5344AA43-C537-E348-A4FD-2D009A5284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088" y="5454689"/>
            <a:ext cx="431454" cy="431454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DA10863-EC25-F34C-965F-24A7047FD746}"/>
              </a:ext>
            </a:extLst>
          </p:cNvPr>
          <p:cNvGrpSpPr/>
          <p:nvPr/>
        </p:nvGrpSpPr>
        <p:grpSpPr>
          <a:xfrm>
            <a:off x="580430" y="1057440"/>
            <a:ext cx="7983140" cy="4743120"/>
            <a:chOff x="1042987" y="390965"/>
            <a:chExt cx="10644187" cy="6324160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FA5CCCD-A1AE-9849-BD19-A4A2D198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2987" y="390965"/>
              <a:ext cx="10644187" cy="632416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9799E66-D09D-F845-98A8-651E9D795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2826" y="509809"/>
              <a:ext cx="1204912" cy="1359817"/>
            </a:xfrm>
            <a:prstGeom prst="rect">
              <a:avLst/>
            </a:prstGeom>
          </p:spPr>
        </p:pic>
        <p:pic>
          <p:nvPicPr>
            <p:cNvPr id="21" name="Picture 2" descr="Recovery Max">
              <a:extLst>
                <a:ext uri="{FF2B5EF4-FFF2-40B4-BE49-F238E27FC236}">
                  <a16:creationId xmlns:a16="http://schemas.microsoft.com/office/drawing/2014/main" id="{CCDC9610-E618-714E-A987-4EC8A5948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992" y="469451"/>
              <a:ext cx="1400175" cy="140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1" descr="https://osmonutrition.com/wp-content/uploads/2017/01/190226_Osmo_Tub_Large_Vanilla_v03-330x364.png">
              <a:extLst>
                <a:ext uri="{FF2B5EF4-FFF2-40B4-BE49-F238E27FC236}">
                  <a16:creationId xmlns:a16="http://schemas.microsoft.com/office/drawing/2014/main" id="{A46E248E-3182-C54B-98E6-55F2D11EE7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72421" y="447945"/>
              <a:ext cx="1047268" cy="1483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3" descr="https://www.gatorade.com/assets/data/sku-images/715380/Chocolate_00_small.png">
              <a:extLst>
                <a:ext uri="{FF2B5EF4-FFF2-40B4-BE49-F238E27FC236}">
                  <a16:creationId xmlns:a16="http://schemas.microsoft.com/office/drawing/2014/main" id="{62FF71CB-2085-804A-921C-F391098F6C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13968" y="430207"/>
              <a:ext cx="878296" cy="1478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4D1752-115C-E744-AA86-81DA4BA43282}"/>
              </a:ext>
            </a:extLst>
          </p:cNvPr>
          <p:cNvGrpSpPr/>
          <p:nvPr/>
        </p:nvGrpSpPr>
        <p:grpSpPr>
          <a:xfrm>
            <a:off x="707261" y="1146574"/>
            <a:ext cx="1234367" cy="1247335"/>
            <a:chOff x="235531" y="982317"/>
            <a:chExt cx="2280419" cy="2663176"/>
          </a:xfrm>
        </p:grpSpPr>
        <p:pic>
          <p:nvPicPr>
            <p:cNvPr id="25" name="Grafik 10">
              <a:extLst>
                <a:ext uri="{FF2B5EF4-FFF2-40B4-BE49-F238E27FC236}">
                  <a16:creationId xmlns:a16="http://schemas.microsoft.com/office/drawing/2014/main" id="{C42D3A79-8BDB-9148-8BFE-A7367ADD8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5532" y="982317"/>
              <a:ext cx="2280418" cy="16390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BBEF381-ACBB-8048-B002-841F4E7B2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531" y="2621325"/>
              <a:ext cx="2280418" cy="1024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8043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3" descr="NUT_PENTA_NEUTR_2_LH_1505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5294" y="350038"/>
            <a:ext cx="9001000" cy="647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Warum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kann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 ich smartzell® und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smartBOOOST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® </a:t>
            </a:r>
            <a:r>
              <a:rPr lang="en-GB" sz="2400" b="1" dirty="0" err="1">
                <a:solidFill>
                  <a:schemeClr val="tx2"/>
                </a:solidFill>
                <a:latin typeface="DIN Pro"/>
                <a:cs typeface="DIN Pro"/>
              </a:rPr>
              <a:t>empfehlen</a:t>
            </a:r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?</a:t>
            </a:r>
          </a:p>
          <a:p>
            <a:pPr>
              <a:lnSpc>
                <a:spcPts val="3500"/>
              </a:lnSpc>
            </a:pPr>
            <a:endParaRPr lang="en-GB" sz="2400" b="1" dirty="0">
              <a:solidFill>
                <a:schemeClr val="tx2"/>
              </a:solidFill>
              <a:latin typeface="DIN Pro"/>
              <a:cs typeface="DIN Pro"/>
            </a:endParaRPr>
          </a:p>
          <a:p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	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Nächste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Generation der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funktionale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Nahrungsergänzung</a:t>
            </a:r>
            <a:endParaRPr lang="en-GB" sz="2400" dirty="0">
              <a:solidFill>
                <a:schemeClr val="tx2"/>
              </a:solidFill>
              <a:latin typeface="DIN Pro"/>
              <a:cs typeface="DIN Pro"/>
            </a:endParaRPr>
          </a:p>
          <a:p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	</a:t>
            </a:r>
          </a:p>
          <a:p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	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Einzigartiger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USP –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patentrechtlich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geschützt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: </a:t>
            </a:r>
          </a:p>
          <a:p>
            <a:pPr lvl="1"/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	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Klinisch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und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wissenschaftlich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belegte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Aktivierung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des 	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Zellstoffwechsels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der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jeweiligen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Zielzellen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(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Knorpel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, 	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Knochen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Bindegewebe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)</a:t>
            </a:r>
          </a:p>
          <a:p>
            <a:pPr lvl="1">
              <a:lnSpc>
                <a:spcPts val="3500"/>
              </a:lnSpc>
            </a:pPr>
            <a:endParaRPr lang="en-GB" sz="2400" b="1" dirty="0">
              <a:solidFill>
                <a:schemeClr val="tx2"/>
              </a:solidFill>
              <a:latin typeface="DIN Pro"/>
              <a:cs typeface="DIN Pro"/>
            </a:endParaRPr>
          </a:p>
          <a:p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	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Zufriedene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Kunden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: –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Wiederkaufsrate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: 80%</a:t>
            </a:r>
          </a:p>
          <a:p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	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Neukunden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durch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Empfehlung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existierender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Verwender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: &gt; 70% </a:t>
            </a:r>
          </a:p>
          <a:p>
            <a:pPr>
              <a:lnSpc>
                <a:spcPts val="3500"/>
              </a:lnSpc>
            </a:pPr>
            <a:endParaRPr lang="en-GB" sz="2400" b="1" dirty="0">
              <a:solidFill>
                <a:schemeClr val="tx2"/>
              </a:solidFill>
              <a:latin typeface="DIN Pro"/>
              <a:cs typeface="DIN Pro"/>
            </a:endParaRPr>
          </a:p>
          <a:p>
            <a:r>
              <a:rPr lang="en-GB" sz="2400" b="1" dirty="0">
                <a:solidFill>
                  <a:schemeClr val="tx2"/>
                </a:solidFill>
                <a:latin typeface="DIN Pro"/>
                <a:cs typeface="DIN Pro"/>
              </a:rPr>
              <a:t>	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Made-in-Germany, GMO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frei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, auf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Dopingsubstanzen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und 	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Stimulantien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getestet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(in Köln und </a:t>
            </a:r>
            <a:r>
              <a:rPr lang="en-GB" sz="2400" dirty="0" err="1">
                <a:solidFill>
                  <a:schemeClr val="tx2"/>
                </a:solidFill>
                <a:latin typeface="DIN Pro"/>
                <a:cs typeface="DIN Pro"/>
              </a:rPr>
              <a:t>bei</a:t>
            </a: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 der LCG in London)</a:t>
            </a:r>
          </a:p>
          <a:p>
            <a:pPr>
              <a:lnSpc>
                <a:spcPts val="3500"/>
              </a:lnSpc>
            </a:pPr>
            <a:endParaRPr lang="en-GB" sz="24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r>
              <a:rPr lang="en-GB" sz="2400" dirty="0">
                <a:solidFill>
                  <a:schemeClr val="tx2"/>
                </a:solidFill>
                <a:latin typeface="DIN Pro"/>
                <a:cs typeface="DIN Pro"/>
              </a:rPr>
              <a:t>	</a:t>
            </a:r>
            <a:endParaRPr lang="en-GB" sz="2400" b="1" dirty="0">
              <a:solidFill>
                <a:schemeClr val="tx2"/>
              </a:solidFill>
              <a:latin typeface="DIN Pro"/>
              <a:cs typeface="DIN Pro"/>
            </a:endParaRPr>
          </a:p>
        </p:txBody>
      </p:sp>
    </p:spTree>
    <p:extLst>
      <p:ext uri="{BB962C8B-B14F-4D97-AF65-F5344CB8AC3E}">
        <p14:creationId xmlns:p14="http://schemas.microsoft.com/office/powerpoint/2010/main" val="415562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3" descr="NUT_PENTA_NEUTR_2_LH_1505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87" y="5771764"/>
            <a:ext cx="1291052" cy="129105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6FA3-C256-4BDD-9938-7C7F2DC3F4E5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436657"/>
            <a:ext cx="7181088" cy="4788408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sp>
        <p:nvSpPr>
          <p:cNvPr id="3" name="Rechteck 2"/>
          <p:cNvSpPr/>
          <p:nvPr/>
        </p:nvSpPr>
        <p:spPr>
          <a:xfrm>
            <a:off x="1829998" y="332656"/>
            <a:ext cx="5943037" cy="67403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INPro-Regular" panose="02000503030000020004" pitchFamily="50" charset="0"/>
              </a:rPr>
              <a:t>Produkt – Portfolio</a:t>
            </a:r>
          </a:p>
          <a:p>
            <a:pPr algn="ctr"/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INPro-Regular" panose="02000503030000020004" pitchFamily="50" charset="0"/>
            </a:endParaRPr>
          </a:p>
          <a:p>
            <a:pPr algn="ctr"/>
            <a:endParaRPr lang="de-DE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INPro-Regular" panose="02000503030000020004" pitchFamily="50" charset="0"/>
            </a:endParaRPr>
          </a:p>
          <a:p>
            <a:pPr algn="ctr"/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INPro-Regular" panose="02000503030000020004" pitchFamily="50" charset="0"/>
            </a:endParaRPr>
          </a:p>
          <a:p>
            <a:pPr algn="ctr"/>
            <a:endParaRPr lang="de-DE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INPro-Regular" panose="02000503030000020004" pitchFamily="50" charset="0"/>
            </a:endParaRPr>
          </a:p>
          <a:p>
            <a:pPr algn="ctr"/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INPro-Regular" panose="02000503030000020004" pitchFamily="50" charset="0"/>
            </a:endParaRPr>
          </a:p>
          <a:p>
            <a:pPr algn="ctr"/>
            <a:r>
              <a:rPr lang="de-D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INPro-Regular" panose="02000503030000020004" pitchFamily="50" charset="0"/>
              </a:rPr>
              <a:t>Therapie</a:t>
            </a:r>
          </a:p>
          <a:p>
            <a:pPr algn="ctr"/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INPro-Regular" panose="02000503030000020004" pitchFamily="50" charset="0"/>
            </a:endParaRPr>
          </a:p>
        </p:txBody>
      </p:sp>
      <p:pic>
        <p:nvPicPr>
          <p:cNvPr id="6" name="Grafik 10" descr="http://www.ocm-muenchen.de/system/image.php4?module=statische&amp;prefix=content_image&amp;itemid=6_4_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0637" y="1124744"/>
            <a:ext cx="802152" cy="150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862" y="2918026"/>
            <a:ext cx="733701" cy="1372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479" y="4441777"/>
            <a:ext cx="716094" cy="14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4320480" cy="6192688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457528" y="404664"/>
            <a:ext cx="4608512" cy="408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Instant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Getränk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: 1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Messlöffel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(10 Gramm) </a:t>
            </a:r>
          </a:p>
          <a:p>
            <a:pPr>
              <a:lnSpc>
                <a:spcPts val="3500"/>
              </a:lnSpc>
            </a:pP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auflösen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in Wasser,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Orangensaft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Apfelsaft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Jogurt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...</a:t>
            </a:r>
          </a:p>
          <a:p>
            <a:pPr>
              <a:lnSpc>
                <a:spcPts val="35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300g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Packung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ausreichend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für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30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Tage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900g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Packung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ausreichend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für 90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Tage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35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</p:txBody>
      </p:sp>
    </p:spTree>
    <p:extLst>
      <p:ext uri="{BB962C8B-B14F-4D97-AF65-F5344CB8AC3E}">
        <p14:creationId xmlns:p14="http://schemas.microsoft.com/office/powerpoint/2010/main" val="1800995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88640"/>
            <a:ext cx="3969269" cy="504056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235827" y="116632"/>
            <a:ext cx="4896544" cy="658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Inhaltsstoffe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pro 10g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Tages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Dosis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u.a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.:</a:t>
            </a:r>
          </a:p>
          <a:p>
            <a:pPr>
              <a:lnSpc>
                <a:spcPts val="22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1200 mg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Glucosamin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2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800 mg Chondroitin</a:t>
            </a:r>
          </a:p>
          <a:p>
            <a:pPr>
              <a:lnSpc>
                <a:spcPts val="22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   41 mg Omega 3</a:t>
            </a:r>
          </a:p>
          <a:p>
            <a:pPr>
              <a:lnSpc>
                <a:spcPts val="22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    12 mg Omega 6</a:t>
            </a:r>
          </a:p>
          <a:p>
            <a:pPr>
              <a:lnSpc>
                <a:spcPts val="22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2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BE: 0,52</a:t>
            </a:r>
          </a:p>
          <a:p>
            <a:pPr>
              <a:lnSpc>
                <a:spcPts val="22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 </a:t>
            </a:r>
          </a:p>
          <a:p>
            <a:pPr>
              <a:lnSpc>
                <a:spcPts val="2200"/>
              </a:lnSpc>
            </a:pP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Alle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proteinogenen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Aminosäuren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: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Glycin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Alanin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Valin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Leucin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Isoleucin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Prolin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(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Iminosäure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),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Methionin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Phenylalanin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Tyrosin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Tryptophan,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Serin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Threonin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Asparagin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Glutamin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Cystein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Lysin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Arginin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Histidin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Aspartat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Glutamat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2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200"/>
              </a:lnSpc>
            </a:pP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Antioxidantien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: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Zitronensäure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2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2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BCAA (Branched-Chain Amino Acids):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Valin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Leucin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und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Isoleucin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200"/>
              </a:lnSpc>
            </a:pP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200"/>
              </a:lnSpc>
            </a:pP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Keine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Süßstoffe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Keine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Fruktose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,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Keine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künstlichen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Aromen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oder</a:t>
            </a: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DIN Pro"/>
                <a:cs typeface="DIN Pro"/>
              </a:rPr>
              <a:t>Geschmackstoffe</a:t>
            </a:r>
            <a:endParaRPr lang="en-GB" sz="2000" dirty="0">
              <a:solidFill>
                <a:schemeClr val="tx2"/>
              </a:solidFill>
              <a:latin typeface="DIN Pro"/>
              <a:cs typeface="DIN Pro"/>
            </a:endParaRPr>
          </a:p>
          <a:p>
            <a:pPr>
              <a:lnSpc>
                <a:spcPts val="2200"/>
              </a:lnSpc>
            </a:pPr>
            <a:r>
              <a:rPr lang="en-GB" sz="2000" dirty="0">
                <a:solidFill>
                  <a:schemeClr val="tx2"/>
                </a:solidFill>
                <a:latin typeface="DIN Pro"/>
                <a:cs typeface="DIN Pro"/>
              </a:rPr>
              <a:t>GMO Frei</a:t>
            </a:r>
          </a:p>
        </p:txBody>
      </p:sp>
    </p:spTree>
    <p:extLst>
      <p:ext uri="{BB962C8B-B14F-4D97-AF65-F5344CB8AC3E}">
        <p14:creationId xmlns:p14="http://schemas.microsoft.com/office/powerpoint/2010/main" val="2002943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8"/>
          <a:stretch/>
        </p:blipFill>
        <p:spPr>
          <a:xfrm>
            <a:off x="2555225" y="33895"/>
            <a:ext cx="3999412" cy="741379"/>
          </a:xfrm>
          <a:prstGeom prst="rect">
            <a:avLst/>
          </a:prstGeom>
          <a:blipFill>
            <a:blip r:embed="rId3" cstate="screen">
              <a:alphaModFix amt="4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319580" y="2730613"/>
            <a:ext cx="4507945" cy="236451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softEdge rad="152400"/>
          </a:effectLst>
        </p:spPr>
        <p:txBody>
          <a:bodyPr wrap="none" lIns="47774" tIns="23887" rIns="47774" bIns="23887">
            <a:spAutoFit/>
          </a:bodyPr>
          <a:lstStyle/>
          <a:p>
            <a:pPr algn="ctr"/>
            <a:r>
              <a:rPr lang="de-AT" sz="3264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CondBold" panose="02000506030000020004" pitchFamily="50" charset="0"/>
                <a:cs typeface="Gotham-Medium"/>
              </a:rPr>
              <a:t>Elastisches Bindegewebe</a:t>
            </a:r>
          </a:p>
          <a:p>
            <a:pPr algn="ctr"/>
            <a:r>
              <a:rPr lang="de-AT" sz="3264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CondBold" panose="02000506030000020004" pitchFamily="50" charset="0"/>
                <a:cs typeface="Gotham-Medium"/>
              </a:rPr>
              <a:t>+</a:t>
            </a:r>
          </a:p>
          <a:p>
            <a:pPr algn="ctr"/>
            <a:r>
              <a:rPr lang="de-AT" sz="3264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CondBold" panose="02000506030000020004" pitchFamily="50" charset="0"/>
                <a:cs typeface="Gotham-Medium"/>
              </a:rPr>
              <a:t>Starkes </a:t>
            </a:r>
            <a:r>
              <a:rPr lang="de-AT" sz="3264" b="1" dirty="0" err="1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CondBold" panose="02000506030000020004" pitchFamily="50" charset="0"/>
                <a:cs typeface="Gotham-Medium"/>
              </a:rPr>
              <a:t>Imunsystem</a:t>
            </a:r>
            <a:r>
              <a:rPr lang="de-AT" sz="3264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CondBold" panose="02000506030000020004" pitchFamily="50" charset="0"/>
                <a:cs typeface="Gotham-Medium"/>
              </a:rPr>
              <a:t> </a:t>
            </a:r>
          </a:p>
          <a:p>
            <a:pPr algn="ctr"/>
            <a:endParaRPr lang="de-AT" sz="1995" b="1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Pro-CondBold" panose="02000506030000020004" pitchFamily="50" charset="0"/>
              <a:cs typeface="Gotham-Medium"/>
            </a:endParaRPr>
          </a:p>
          <a:p>
            <a:pPr algn="ctr"/>
            <a:r>
              <a:rPr lang="de-AT" sz="3264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CondBold" panose="02000506030000020004" pitchFamily="50" charset="0"/>
                <a:cs typeface="Gotham-Medium"/>
              </a:rPr>
              <a:t>= Lebensqualität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077801" y="1794059"/>
            <a:ext cx="2991505" cy="10528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softEdge rad="152400"/>
          </a:effectLst>
        </p:spPr>
        <p:txBody>
          <a:bodyPr wrap="none" lIns="47774" tIns="23887" rIns="47774" bIns="23887">
            <a:spAutoFit/>
          </a:bodyPr>
          <a:lstStyle/>
          <a:p>
            <a:pPr algn="ctr"/>
            <a:r>
              <a:rPr lang="de-AT" sz="3264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CondBold" panose="02000506030000020004" pitchFamily="50" charset="0"/>
                <a:cs typeface="Gotham-Medium"/>
              </a:rPr>
              <a:t>Starke Knochen</a:t>
            </a:r>
          </a:p>
          <a:p>
            <a:pPr algn="ctr"/>
            <a:r>
              <a:rPr lang="de-AT" sz="3264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CondBold" panose="02000506030000020004" pitchFamily="50" charset="0"/>
                <a:cs typeface="Gotham-Medium"/>
              </a:rPr>
              <a:t>+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321458" y="884334"/>
            <a:ext cx="2504192" cy="10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52400"/>
          </a:effectLst>
        </p:spPr>
        <p:txBody>
          <a:bodyPr wrap="none" lIns="47774" tIns="23887" rIns="47774" bIns="23887">
            <a:spAutoFit/>
          </a:bodyPr>
          <a:lstStyle/>
          <a:p>
            <a:pPr algn="ctr"/>
            <a:r>
              <a:rPr lang="de-AT" sz="3264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CondBold" panose="02000506030000020004" pitchFamily="50" charset="0"/>
                <a:cs typeface="Gotham-Medium"/>
              </a:rPr>
              <a:t>Fitte Gelenke</a:t>
            </a:r>
          </a:p>
          <a:p>
            <a:pPr algn="ctr"/>
            <a:r>
              <a:rPr lang="de-AT" sz="3264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CondBold" panose="02000506030000020004" pitchFamily="50" charset="0"/>
                <a:cs typeface="Gotham-Medium"/>
              </a:rPr>
              <a:t>+</a:t>
            </a:r>
          </a:p>
        </p:txBody>
      </p:sp>
      <p:pic>
        <p:nvPicPr>
          <p:cNvPr id="10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629" y="6222032"/>
            <a:ext cx="1349856" cy="634537"/>
          </a:xfrm>
          <a:prstGeom prst="rect">
            <a:avLst/>
          </a:prstGeom>
        </p:spPr>
      </p:pic>
      <p:pic>
        <p:nvPicPr>
          <p:cNvPr id="12" name="Grafik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15" r="59250" b="2232"/>
          <a:stretch/>
        </p:blipFill>
        <p:spPr>
          <a:xfrm>
            <a:off x="5879843" y="6296223"/>
            <a:ext cx="1073833" cy="561777"/>
          </a:xfrm>
          <a:prstGeom prst="rect">
            <a:avLst/>
          </a:prstGeom>
        </p:spPr>
      </p:pic>
      <p:pic>
        <p:nvPicPr>
          <p:cNvPr id="25" name="Bild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312" y="5243193"/>
            <a:ext cx="1747703" cy="16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4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3787</Words>
  <Application>Microsoft Office PowerPoint</Application>
  <PresentationFormat>Bildschirmpräsentation (4:3)</PresentationFormat>
  <Paragraphs>318</Paragraphs>
  <Slides>41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2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dahp</dc:creator>
  <cp:lastModifiedBy>Sebastian Hackenbuchner</cp:lastModifiedBy>
  <cp:revision>460</cp:revision>
  <cp:lastPrinted>2018-01-31T07:08:09Z</cp:lastPrinted>
  <dcterms:created xsi:type="dcterms:W3CDTF">2010-02-21T21:12:38Z</dcterms:created>
  <dcterms:modified xsi:type="dcterms:W3CDTF">2025-02-24T09:26:21Z</dcterms:modified>
</cp:coreProperties>
</file>